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4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5.png"/><Relationship Id="rId7" Type="http://schemas.openxmlformats.org/officeDocument/2006/relationships/image" Target="../media/image104.png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1.png"/><Relationship Id="rId2" Type="http://schemas.openxmlformats.org/officeDocument/2006/relationships/image" Target="../media/image114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2.png"/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9.png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1.png"/><Relationship Id="rId7" Type="http://schemas.openxmlformats.org/officeDocument/2006/relationships/image" Target="../media/image137.png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37.png"/><Relationship Id="rId7" Type="http://schemas.openxmlformats.org/officeDocument/2006/relationships/image" Target="../media/image128.png"/><Relationship Id="rId6" Type="http://schemas.openxmlformats.org/officeDocument/2006/relationships/image" Target="../media/image126.png"/><Relationship Id="rId5" Type="http://schemas.openxmlformats.org/officeDocument/2006/relationships/image" Target="../media/image141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image" Target="../media/image141.png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8" Type="http://schemas.openxmlformats.org/officeDocument/2006/relationships/image" Target="../media/image141.png"/><Relationship Id="rId7" Type="http://schemas.openxmlformats.org/officeDocument/2006/relationships/image" Target="../media/image126.png"/><Relationship Id="rId6" Type="http://schemas.openxmlformats.org/officeDocument/2006/relationships/image" Target="../media/image150.png"/><Relationship Id="rId5" Type="http://schemas.openxmlformats.org/officeDocument/2006/relationships/image" Target="../media/image147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26.png"/><Relationship Id="rId7" Type="http://schemas.openxmlformats.org/officeDocument/2006/relationships/image" Target="../media/image150.png"/><Relationship Id="rId6" Type="http://schemas.openxmlformats.org/officeDocument/2006/relationships/image" Target="../media/image14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7.png"/><Relationship Id="rId10" Type="http://schemas.openxmlformats.org/officeDocument/2006/relationships/image" Target="../media/image155.png"/><Relationship Id="rId1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37.png"/><Relationship Id="rId7" Type="http://schemas.openxmlformats.org/officeDocument/2006/relationships/image" Target="../media/image155.png"/><Relationship Id="rId6" Type="http://schemas.openxmlformats.org/officeDocument/2006/relationships/image" Target="../media/image141.png"/><Relationship Id="rId5" Type="http://schemas.openxmlformats.org/officeDocument/2006/relationships/image" Target="../media/image156.png"/><Relationship Id="rId4" Type="http://schemas.openxmlformats.org/officeDocument/2006/relationships/image" Target="../media/image150.png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58.png"/><Relationship Id="rId1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177153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901854" y="3749859"/>
            <a:ext cx="5112384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b="1" kern="0" spc="1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Mid-term Review Lecture</a:t>
            </a:r>
            <a:r>
              <a:rPr sz="1400" b="1" kern="0" spc="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1400" b="1" kern="0" spc="1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400" b="1" kern="0" spc="12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C++ Programing Language</a:t>
            </a:r>
            <a:endParaRPr lang="en-US" altLang="en-US" sz="1400" dirty="0"/>
          </a:p>
        </p:txBody>
      </p:sp>
      <p:sp>
        <p:nvSpPr>
          <p:cNvPr id="8" name="textbox 8"/>
          <p:cNvSpPr/>
          <p:nvPr/>
        </p:nvSpPr>
        <p:spPr>
          <a:xfrm>
            <a:off x="866533" y="5997905"/>
            <a:ext cx="2994025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700" b="1" kern="0" spc="8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曾志文</a:t>
            </a:r>
            <a:r>
              <a:rPr sz="1700" b="1" kern="0" spc="16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700" b="1" kern="0" spc="8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重庆大学计算</a:t>
            </a:r>
            <a:r>
              <a:rPr sz="1700" b="1" kern="0" spc="7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机学院</a:t>
            </a:r>
            <a:endParaRPr lang="en-US" altLang="en-US" sz="1700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51711" y="6010605"/>
            <a:ext cx="15875" cy="255904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853482" y="6397995"/>
            <a:ext cx="965200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1400" b="1" kern="0" spc="-3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2023.11.1</a:t>
            </a:r>
            <a:r>
              <a:rPr sz="1400" b="1" kern="0" spc="-4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8" name="picture 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0353" y="1464838"/>
            <a:ext cx="10196027" cy="4916149"/>
          </a:xfrm>
          <a:prstGeom prst="rect">
            <a:avLst/>
          </a:prstGeom>
        </p:spPr>
      </p:pic>
      <p:sp>
        <p:nvSpPr>
          <p:cNvPr id="222" name="textbox 222"/>
          <p:cNvSpPr/>
          <p:nvPr/>
        </p:nvSpPr>
        <p:spPr>
          <a:xfrm>
            <a:off x="1329982" y="3855098"/>
            <a:ext cx="9403715" cy="584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8000"/>
              </a:lnSpc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 </a:t>
            </a: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行可能带有空格、数字、大小写字母等的</a:t>
            </a: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字符串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700" kern="0" spc="-3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将其中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7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小写字母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转化为</a:t>
            </a:r>
            <a:r>
              <a:rPr sz="17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大写字母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其他字符保持不变并输出?</a:t>
            </a:r>
            <a:endParaRPr lang="en-US" altLang="en-US" sz="1700" dirty="0"/>
          </a:p>
        </p:txBody>
      </p:sp>
      <p:sp>
        <p:nvSpPr>
          <p:cNvPr id="224" name="textbox 224"/>
          <p:cNvSpPr/>
          <p:nvPr/>
        </p:nvSpPr>
        <p:spPr>
          <a:xfrm>
            <a:off x="1334865" y="1821533"/>
            <a:ext cx="3058160" cy="598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3900" b="1" kern="0" spc="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含空格的输入</a:t>
            </a:r>
            <a:endParaRPr lang="en-US" altLang="en-US" sz="3900" dirty="0"/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1302639" y="5441718"/>
            <a:ext cx="3426636" cy="429511"/>
            <a:chOff x="0" y="0"/>
            <a:chExt cx="3426636" cy="429511"/>
          </a:xfrm>
        </p:grpSpPr>
        <p:pic>
          <p:nvPicPr>
            <p:cNvPr id="226" name="picture 2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426636" cy="429511"/>
            </a:xfrm>
            <a:prstGeom prst="rect">
              <a:avLst/>
            </a:prstGeom>
          </p:spPr>
        </p:pic>
        <p:sp>
          <p:nvSpPr>
            <p:cNvPr id="228" name="textbox 228"/>
            <p:cNvSpPr/>
            <p:nvPr/>
          </p:nvSpPr>
          <p:spPr>
            <a:xfrm>
              <a:off x="-12700" y="-12700"/>
              <a:ext cx="3452495" cy="4768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lang="en-US" altLang="en-US" sz="700" dirty="0"/>
            </a:p>
            <a:p>
              <a:pPr marL="45783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巧妙利用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ASCII</a:t>
              </a: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码的连续性</a:t>
              </a:r>
              <a:endParaRPr lang="en-US" altLang="en-US" sz="17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1274271" y="3231412"/>
            <a:ext cx="1887603" cy="537303"/>
            <a:chOff x="0" y="0"/>
            <a:chExt cx="1887603" cy="537303"/>
          </a:xfrm>
        </p:grpSpPr>
        <p:pic>
          <p:nvPicPr>
            <p:cNvPr id="230" name="picture 2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887603" cy="537303"/>
            </a:xfrm>
            <a:prstGeom prst="rect">
              <a:avLst/>
            </a:prstGeom>
          </p:spPr>
        </p:pic>
        <p:sp>
          <p:nvSpPr>
            <p:cNvPr id="232" name="textbox 232"/>
            <p:cNvSpPr/>
            <p:nvPr/>
          </p:nvSpPr>
          <p:spPr>
            <a:xfrm>
              <a:off x="-12700" y="-12700"/>
              <a:ext cx="1913254" cy="603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500" dirty="0"/>
            </a:p>
            <a:p>
              <a:pPr marL="692785" algn="l" rtl="0" eaLnBrk="0">
                <a:lnSpc>
                  <a:spcPct val="92000"/>
                </a:lnSpc>
                <a:spcBef>
                  <a:spcPts val="0"/>
                </a:spcBef>
              </a:pP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Q1</a:t>
              </a:r>
              <a:endParaRPr lang="en-US" altLang="en-US" sz="2300" dirty="0"/>
            </a:p>
          </p:txBody>
        </p:sp>
      </p:grpSp>
      <p:sp>
        <p:nvSpPr>
          <p:cNvPr id="234" name="textbox 234"/>
          <p:cNvSpPr/>
          <p:nvPr/>
        </p:nvSpPr>
        <p:spPr>
          <a:xfrm>
            <a:off x="719175" y="704979"/>
            <a:ext cx="1651635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输入输出</a:t>
            </a:r>
            <a:endParaRPr lang="en-US" altLang="en-US" sz="3200" dirty="0"/>
          </a:p>
        </p:txBody>
      </p:sp>
      <p:sp>
        <p:nvSpPr>
          <p:cNvPr id="236" name="textbox 236"/>
          <p:cNvSpPr/>
          <p:nvPr/>
        </p:nvSpPr>
        <p:spPr>
          <a:xfrm>
            <a:off x="2020671" y="5036807"/>
            <a:ext cx="1833879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明确输入的局限性</a:t>
            </a:r>
            <a:endParaRPr lang="en-US" altLang="en-US" sz="1700" dirty="0"/>
          </a:p>
        </p:txBody>
      </p:sp>
      <p:sp>
        <p:nvSpPr>
          <p:cNvPr id="238" name="textbox 238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44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0353" y="1464838"/>
            <a:ext cx="10196027" cy="4916149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1363785" y="1832188"/>
            <a:ext cx="4045584" cy="621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3900" b="1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以回车截止的输入</a:t>
            </a:r>
            <a:endParaRPr lang="en-US" altLang="en-US" sz="3900" dirty="0"/>
          </a:p>
        </p:txBody>
      </p:sp>
      <p:sp>
        <p:nvSpPr>
          <p:cNvPr id="248" name="textbox 248"/>
          <p:cNvSpPr/>
          <p:nvPr/>
        </p:nvSpPr>
        <p:spPr>
          <a:xfrm>
            <a:off x="1329982" y="3813264"/>
            <a:ext cx="655637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39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读取一个正整数，</a:t>
            </a:r>
            <a:r>
              <a:rPr sz="1700" kern="0" spc="-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请计算其各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位的和（数据位数可能超过20位</a:t>
            </a:r>
            <a:r>
              <a:rPr sz="1700" kern="0" spc="-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）？</a:t>
            </a:r>
            <a:endParaRPr lang="en-US" altLang="en-US" sz="1700" dirty="0"/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1302639" y="5441718"/>
            <a:ext cx="3426636" cy="429511"/>
            <a:chOff x="0" y="0"/>
            <a:chExt cx="3426636" cy="429511"/>
          </a:xfrm>
        </p:grpSpPr>
        <p:pic>
          <p:nvPicPr>
            <p:cNvPr id="250" name="picture 2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426636" cy="429511"/>
            </a:xfrm>
            <a:prstGeom prst="rect">
              <a:avLst/>
            </a:prstGeom>
          </p:spPr>
        </p:pic>
        <p:sp>
          <p:nvSpPr>
            <p:cNvPr id="252" name="textbox 252"/>
            <p:cNvSpPr/>
            <p:nvPr/>
          </p:nvSpPr>
          <p:spPr>
            <a:xfrm>
              <a:off x="-12700" y="-12700"/>
              <a:ext cx="3452495" cy="477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lang="en-US" altLang="en-US" sz="700" dirty="0"/>
            </a:p>
            <a:p>
              <a:pPr marL="115316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谨防死循环</a:t>
              </a:r>
              <a:endParaRPr lang="en-US" altLang="en-US" sz="17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1274271" y="3231412"/>
            <a:ext cx="1887603" cy="537303"/>
            <a:chOff x="0" y="0"/>
            <a:chExt cx="1887603" cy="537303"/>
          </a:xfrm>
        </p:grpSpPr>
        <p:pic>
          <p:nvPicPr>
            <p:cNvPr id="254" name="picture 2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887603" cy="537303"/>
            </a:xfrm>
            <a:prstGeom prst="rect">
              <a:avLst/>
            </a:prstGeom>
          </p:spPr>
        </p:pic>
        <p:sp>
          <p:nvSpPr>
            <p:cNvPr id="256" name="textbox 256"/>
            <p:cNvSpPr/>
            <p:nvPr/>
          </p:nvSpPr>
          <p:spPr>
            <a:xfrm>
              <a:off x="-12700" y="-12700"/>
              <a:ext cx="1913254" cy="603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500" dirty="0"/>
            </a:p>
            <a:p>
              <a:pPr marL="692785" algn="l" rtl="0" eaLnBrk="0">
                <a:lnSpc>
                  <a:spcPct val="92000"/>
                </a:lnSpc>
                <a:spcBef>
                  <a:spcPts val="0"/>
                </a:spcBef>
              </a:pP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Q2</a:t>
              </a:r>
              <a:endParaRPr lang="en-US" altLang="en-US" sz="2300" dirty="0"/>
            </a:p>
          </p:txBody>
        </p:sp>
      </p:grpSp>
      <p:sp>
        <p:nvSpPr>
          <p:cNvPr id="258" name="textbox 258"/>
          <p:cNvSpPr/>
          <p:nvPr/>
        </p:nvSpPr>
        <p:spPr>
          <a:xfrm>
            <a:off x="719175" y="704979"/>
            <a:ext cx="1651635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输入输出</a:t>
            </a:r>
            <a:endParaRPr lang="en-US" altLang="en-US" sz="3200" dirty="0"/>
          </a:p>
        </p:txBody>
      </p:sp>
      <p:sp>
        <p:nvSpPr>
          <p:cNvPr id="260" name="textbox 260"/>
          <p:cNvSpPr/>
          <p:nvPr/>
        </p:nvSpPr>
        <p:spPr>
          <a:xfrm>
            <a:off x="1950034" y="5036807"/>
            <a:ext cx="2291079" cy="262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明确整数类型范围界限</a:t>
            </a:r>
            <a:endParaRPr lang="en-US" altLang="en-US" sz="1700" dirty="0"/>
          </a:p>
        </p:txBody>
      </p:sp>
      <p:sp>
        <p:nvSpPr>
          <p:cNvPr id="262" name="textbox 262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6" name="picture 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68" name="picture 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0353" y="1464838"/>
            <a:ext cx="10196027" cy="4916149"/>
          </a:xfrm>
          <a:prstGeom prst="rect">
            <a:avLst/>
          </a:prstGeom>
        </p:spPr>
      </p:pic>
      <p:sp>
        <p:nvSpPr>
          <p:cNvPr id="270" name="textbox 270"/>
          <p:cNvSpPr/>
          <p:nvPr/>
        </p:nvSpPr>
        <p:spPr>
          <a:xfrm>
            <a:off x="1370025" y="4357649"/>
            <a:ext cx="1528444" cy="1807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sz="1700" b="1" kern="0" spc="2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700" b="1" kern="0" spc="5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1700" dirty="0"/>
          </a:p>
          <a:p>
            <a:pPr algn="r" rtl="0" eaLnBrk="0">
              <a:lnSpc>
                <a:spcPct val="90000"/>
              </a:lnSpc>
              <a:spcBef>
                <a:spcPts val="910"/>
              </a:spcBef>
            </a:pP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sz="17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700" kern="0" spc="-10" baseline="-2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700" kern="0" spc="-10" baseline="-21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2700" baseline="-21000" dirty="0"/>
          </a:p>
          <a:p>
            <a:pPr marL="1018540" algn="l" rtl="0" eaLnBrk="0">
              <a:lnSpc>
                <a:spcPct val="86000"/>
              </a:lnSpc>
              <a:spcBef>
                <a:spcPts val="1110"/>
              </a:spcBef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1700" dirty="0"/>
          </a:p>
          <a:p>
            <a:pPr marL="1141730" algn="l" rtl="0" eaLnBrk="0">
              <a:lnSpc>
                <a:spcPct val="86000"/>
              </a:lnSpc>
              <a:spcBef>
                <a:spcPts val="405"/>
              </a:spcBef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1700" dirty="0"/>
          </a:p>
          <a:p>
            <a:pPr marL="1018540" algn="l" rtl="0" eaLnBrk="0">
              <a:lnSpc>
                <a:spcPct val="86000"/>
              </a:lnSpc>
              <a:spcBef>
                <a:spcPts val="405"/>
              </a:spcBef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1700" dirty="0"/>
          </a:p>
          <a:p>
            <a:pPr algn="r" rtl="0" eaLnBrk="0">
              <a:lnSpc>
                <a:spcPct val="86000"/>
              </a:lnSpc>
              <a:spcBef>
                <a:spcPts val="405"/>
              </a:spcBef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endParaRPr lang="en-US" altLang="en-US" sz="1700" dirty="0"/>
          </a:p>
        </p:txBody>
      </p:sp>
      <p:graphicFrame>
        <p:nvGraphicFramePr>
          <p:cNvPr id="272" name="table 272"/>
          <p:cNvGraphicFramePr>
            <a:graphicFrameLocks noGrp="1"/>
          </p:cNvGraphicFramePr>
          <p:nvPr/>
        </p:nvGraphicFramePr>
        <p:xfrm>
          <a:off x="4567478" y="4683252"/>
          <a:ext cx="1493520" cy="1497964"/>
        </p:xfrm>
        <a:graphic>
          <a:graphicData uri="http://schemas.openxmlformats.org/drawingml/2006/table">
            <a:tbl>
              <a:tblPr/>
              <a:tblGrid>
                <a:gridCol w="304800"/>
                <a:gridCol w="294640"/>
                <a:gridCol w="297179"/>
                <a:gridCol w="294640"/>
                <a:gridCol w="302259"/>
              </a:tblGrid>
              <a:tr h="304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800" dirty="0"/>
                    </a:p>
                    <a:p>
                      <a:pPr marL="12446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800" dirty="0"/>
                    </a:p>
                    <a:p>
                      <a:pPr marL="114300" algn="l" rtl="0" eaLnBrk="0">
                        <a:lnSpc>
                          <a:spcPct val="66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0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6680" algn="l" rtl="0" eaLnBrk="0">
                        <a:lnSpc>
                          <a:spcPts val="1335"/>
                        </a:lnSpc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700" dirty="0"/>
                    </a:p>
                    <a:p>
                      <a:pPr marL="10668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1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14300" algn="l" rtl="0" eaLnBrk="0">
                        <a:lnSpc>
                          <a:spcPct val="67000"/>
                        </a:lnSpc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1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14300" algn="l" rtl="0" eaLnBrk="0">
                        <a:lnSpc>
                          <a:spcPct val="66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700" dirty="0"/>
                    </a:p>
                    <a:p>
                      <a:pPr marL="114300" algn="l" rtl="0" eaLnBrk="0">
                        <a:lnSpc>
                          <a:spcPct val="66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13017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700" dirty="0"/>
                    </a:p>
                    <a:p>
                      <a:pPr marL="114300" algn="l" rtl="0" eaLnBrk="0">
                        <a:lnSpc>
                          <a:spcPct val="74000"/>
                        </a:lnSpc>
                        <a:spcBef>
                          <a:spcPts val="0"/>
                        </a:spcBef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*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4" name="textbox 274"/>
          <p:cNvSpPr/>
          <p:nvPr/>
        </p:nvSpPr>
        <p:spPr>
          <a:xfrm>
            <a:off x="1330439" y="3856697"/>
            <a:ext cx="8654415" cy="281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algn="r" rtl="0" eaLnBrk="0">
              <a:lnSpc>
                <a:spcPct val="99000"/>
              </a:lnSpc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请你打印“X”，</a:t>
            </a:r>
            <a:r>
              <a:rPr sz="1700" kern="0" spc="-3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X的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正斜线或反斜线的长度N由输入决定，</a:t>
            </a:r>
            <a:r>
              <a:rPr sz="1700" kern="0" spc="-3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X的组成符号也由输入决定。</a:t>
            </a:r>
            <a:endParaRPr lang="en-US" altLang="en-US" sz="1700" dirty="0"/>
          </a:p>
        </p:txBody>
      </p:sp>
      <p:sp>
        <p:nvSpPr>
          <p:cNvPr id="276" name="textbox 276"/>
          <p:cNvSpPr/>
          <p:nvPr/>
        </p:nvSpPr>
        <p:spPr>
          <a:xfrm>
            <a:off x="1331821" y="1834217"/>
            <a:ext cx="2878454" cy="638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4830"/>
              </a:lnSpc>
            </a:pPr>
            <a:r>
              <a:rPr sz="3900" b="1" kern="0" spc="36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画图</a:t>
            </a:r>
            <a:r>
              <a:rPr sz="3900" kern="0" spc="-6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b="1" kern="0" spc="36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draw</a:t>
            </a:r>
            <a:r>
              <a:rPr sz="3900" b="1" kern="0" spc="36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en-US" sz="3900" dirty="0"/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1274271" y="3231412"/>
            <a:ext cx="1887603" cy="537303"/>
            <a:chOff x="0" y="0"/>
            <a:chExt cx="1887603" cy="537303"/>
          </a:xfrm>
        </p:grpSpPr>
        <p:pic>
          <p:nvPicPr>
            <p:cNvPr id="278" name="picture 2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887603" cy="537303"/>
            </a:xfrm>
            <a:prstGeom prst="rect">
              <a:avLst/>
            </a:prstGeom>
          </p:spPr>
        </p:pic>
        <p:sp>
          <p:nvSpPr>
            <p:cNvPr id="280" name="textbox 280"/>
            <p:cNvSpPr/>
            <p:nvPr/>
          </p:nvSpPr>
          <p:spPr>
            <a:xfrm>
              <a:off x="-12700" y="-12700"/>
              <a:ext cx="1913254" cy="603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500" dirty="0"/>
            </a:p>
            <a:p>
              <a:pPr marL="692785" algn="l" rtl="0" eaLnBrk="0">
                <a:lnSpc>
                  <a:spcPct val="92000"/>
                </a:lnSpc>
                <a:spcBef>
                  <a:spcPts val="0"/>
                </a:spcBef>
              </a:pP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Q3</a:t>
              </a:r>
              <a:endParaRPr lang="en-US" altLang="en-US" sz="2300" dirty="0"/>
            </a:p>
          </p:txBody>
        </p:sp>
      </p:grpSp>
      <p:sp>
        <p:nvSpPr>
          <p:cNvPr id="282" name="textbox 282"/>
          <p:cNvSpPr/>
          <p:nvPr/>
        </p:nvSpPr>
        <p:spPr>
          <a:xfrm>
            <a:off x="719175" y="704979"/>
            <a:ext cx="1651635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输入输出</a:t>
            </a:r>
            <a:endParaRPr lang="en-US" altLang="en-US" sz="3200" dirty="0"/>
          </a:p>
        </p:txBody>
      </p:sp>
      <p:sp>
        <p:nvSpPr>
          <p:cNvPr id="284" name="textbox 28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286" name="textbox 286"/>
          <p:cNvSpPr/>
          <p:nvPr/>
        </p:nvSpPr>
        <p:spPr>
          <a:xfrm>
            <a:off x="4661669" y="4453163"/>
            <a:ext cx="1316989" cy="22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en-US" sz="1500" dirty="0"/>
          </a:p>
        </p:txBody>
      </p:sp>
      <p:sp>
        <p:nvSpPr>
          <p:cNvPr id="288" name="textbox 288"/>
          <p:cNvSpPr/>
          <p:nvPr/>
        </p:nvSpPr>
        <p:spPr>
          <a:xfrm>
            <a:off x="4339858" y="4768555"/>
            <a:ext cx="133985" cy="13893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4605" algn="l" rtl="0" eaLnBrk="0">
              <a:lnSpc>
                <a:spcPct val="87000"/>
              </a:lnSpc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en-US" sz="1500" dirty="0"/>
          </a:p>
          <a:p>
            <a:pPr algn="r" rtl="0" eaLnBrk="0">
              <a:lnSpc>
                <a:spcPct val="91000"/>
              </a:lnSpc>
              <a:spcBef>
                <a:spcPts val="755"/>
              </a:spcBef>
            </a:pPr>
            <a:r>
              <a:rPr sz="14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1400" dirty="0"/>
          </a:p>
          <a:p>
            <a:pPr marL="15240" algn="l" rtl="0" eaLnBrk="0">
              <a:lnSpc>
                <a:spcPct val="87000"/>
              </a:lnSpc>
              <a:spcBef>
                <a:spcPts val="800"/>
              </a:spcBef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en-US" sz="1500" dirty="0"/>
          </a:p>
          <a:p>
            <a:pPr marL="13970" algn="l" rtl="0" eaLnBrk="0">
              <a:lnSpc>
                <a:spcPct val="87000"/>
              </a:lnSpc>
              <a:spcBef>
                <a:spcPts val="735"/>
              </a:spcBef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en-US" sz="1500" dirty="0"/>
          </a:p>
          <a:p>
            <a:pPr algn="l" rtl="0" eaLnBrk="0">
              <a:lnSpc>
                <a:spcPct val="113000"/>
              </a:lnSpc>
            </a:pPr>
            <a:endParaRPr lang="en-US" altLang="en-US" sz="500" dirty="0"/>
          </a:p>
          <a:p>
            <a:pPr marL="12700" algn="l" rtl="0" eaLnBrk="0">
              <a:lnSpc>
                <a:spcPct val="86000"/>
              </a:lnSpc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2" name="picture 2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4" name="textbox 29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8" name="picture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00" name="picture 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963" y="1594104"/>
            <a:ext cx="10445086" cy="5057924"/>
          </a:xfrm>
          <a:prstGeom prst="rect">
            <a:avLst/>
          </a:prstGeom>
        </p:spPr>
      </p:pic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82713" y="3379754"/>
            <a:ext cx="903214" cy="543777"/>
          </a:xfrm>
          <a:prstGeom prst="rect">
            <a:avLst/>
          </a:prstGeom>
        </p:spPr>
      </p:pic>
      <p:pic>
        <p:nvPicPr>
          <p:cNvPr id="304" name="picture 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248431" y="5474376"/>
            <a:ext cx="1912940" cy="594821"/>
          </a:xfrm>
          <a:prstGeom prst="rect">
            <a:avLst/>
          </a:prstGeom>
        </p:spPr>
      </p:pic>
      <p:pic>
        <p:nvPicPr>
          <p:cNvPr id="306" name="picture 3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3795" y="5479433"/>
            <a:ext cx="1264275" cy="579152"/>
          </a:xfrm>
          <a:prstGeom prst="rect">
            <a:avLst/>
          </a:prstGeom>
        </p:spPr>
      </p:pic>
      <p:pic>
        <p:nvPicPr>
          <p:cNvPr id="308" name="picture 3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74271" y="3379754"/>
            <a:ext cx="1912940" cy="543777"/>
          </a:xfrm>
          <a:prstGeom prst="rect">
            <a:avLst/>
          </a:prstGeom>
        </p:spPr>
      </p:pic>
      <p:pic>
        <p:nvPicPr>
          <p:cNvPr id="310" name="picture 3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74271" y="4094314"/>
            <a:ext cx="1900272" cy="537303"/>
          </a:xfrm>
          <a:prstGeom prst="rect">
            <a:avLst/>
          </a:prstGeom>
        </p:spPr>
      </p:pic>
      <p:sp>
        <p:nvSpPr>
          <p:cNvPr id="312" name="textbox 312"/>
          <p:cNvSpPr/>
          <p:nvPr/>
        </p:nvSpPr>
        <p:spPr>
          <a:xfrm>
            <a:off x="1374597" y="3368395"/>
            <a:ext cx="7303769" cy="2538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85"/>
              </a:lnSpc>
            </a:pPr>
            <a:r>
              <a:rPr sz="2800" b="1" kern="0" spc="-7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+=</a:t>
            </a:r>
            <a:r>
              <a:rPr sz="28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7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-=</a:t>
            </a:r>
            <a:r>
              <a:rPr sz="28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7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/=</a:t>
            </a:r>
            <a:r>
              <a:rPr sz="28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kern="0" spc="-7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*=</a:t>
            </a:r>
            <a:r>
              <a:rPr sz="2800" b="1" kern="0" spc="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700" kern="0" spc="-70" baseline="14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复合操作符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en-US"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-70" baseline="2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300" b="1" kern="0" spc="-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7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赋值操作</a:t>
            </a:r>
            <a:r>
              <a:rPr sz="17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</a:t>
            </a:r>
            <a:endParaRPr lang="en-US" altLang="en-US" sz="17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marL="653415" algn="l" rtl="0" eaLnBrk="0">
              <a:lnSpc>
                <a:spcPts val="3185"/>
              </a:lnSpc>
              <a:spcBef>
                <a:spcPts val="705"/>
              </a:spcBef>
            </a:pPr>
            <a:r>
              <a:rPr sz="3600" b="1" kern="0" spc="-10" baseline="-5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%</a:t>
            </a:r>
            <a:r>
              <a:rPr sz="23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</a:t>
            </a:r>
            <a:r>
              <a:rPr sz="2700" kern="0" spc="-10" baseline="1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判断奇偶；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700" kern="0" spc="-10" baseline="1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分离数位</a:t>
            </a:r>
            <a:endParaRPr lang="en-US" altLang="en-US" sz="2700" baseline="13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21590" algn="l" rtl="0" eaLnBrk="0">
              <a:lnSpc>
                <a:spcPts val="3185"/>
              </a:lnSpc>
              <a:spcBef>
                <a:spcPts val="665"/>
              </a:spcBef>
            </a:pP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==   !=</a:t>
            </a:r>
            <a:r>
              <a:rPr sz="20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</a:t>
            </a:r>
            <a:r>
              <a:rPr sz="2000" b="1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20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&lt;=</a:t>
            </a:r>
            <a:r>
              <a:rPr sz="20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  &amp;&amp;</a:t>
            </a:r>
            <a:r>
              <a:rPr sz="2000" b="1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</a:t>
            </a:r>
            <a:r>
              <a:rPr sz="2000" b="1" kern="0" spc="1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|   </a:t>
            </a:r>
            <a:r>
              <a:rPr sz="2200" b="1" kern="0" spc="-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600" kern="0" spc="-90" baseline="2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逻辑判断：</a:t>
            </a:r>
            <a:r>
              <a:rPr sz="16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600" kern="0" spc="-90" baseline="23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布尔短路及危害</a:t>
            </a:r>
            <a:endParaRPr lang="en-US" altLang="en-US" sz="2600" baseline="230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r>
              <a:rPr sz="3200" b="1" kern="0" spc="-30" baseline="4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r>
              <a:rPr sz="3200" b="1" kern="0" spc="1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3200" b="1" kern="0" spc="-30" baseline="4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sz="21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a++</a:t>
            </a:r>
            <a:r>
              <a:rPr sz="16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++a                         </a:t>
            </a:r>
            <a:r>
              <a:rPr sz="3300" b="1" kern="0" spc="-30" baseline="6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100" b="1" kern="0" spc="1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300" b="1" kern="0" spc="-30" baseline="6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21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300" b="1" kern="0" spc="-30" baseline="6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2100" b="1" kern="0" spc="1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300" b="1" kern="0" spc="-30" baseline="6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2100" b="1" kern="0" spc="1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300" b="1" kern="0" spc="-30" baseline="6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2100" b="1" kern="0" spc="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llegal</a:t>
            </a:r>
            <a:r>
              <a:rPr sz="18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！！！</a:t>
            </a:r>
            <a:endParaRPr lang="en-US" altLang="en-US" sz="1800" dirty="0"/>
          </a:p>
        </p:txBody>
      </p:sp>
      <p:pic>
        <p:nvPicPr>
          <p:cNvPr id="314" name="picture 3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960553" y="2658059"/>
            <a:ext cx="1887604" cy="549799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74271" y="2026691"/>
            <a:ext cx="1900272" cy="537304"/>
          </a:xfrm>
          <a:prstGeom prst="rect">
            <a:avLst/>
          </a:prstGeom>
        </p:spPr>
      </p:pic>
      <p:sp>
        <p:nvSpPr>
          <p:cNvPr id="318" name="textbox 318"/>
          <p:cNvSpPr/>
          <p:nvPr/>
        </p:nvSpPr>
        <p:spPr>
          <a:xfrm>
            <a:off x="1740827" y="2017014"/>
            <a:ext cx="8846819" cy="1009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85"/>
              </a:lnSpc>
            </a:pPr>
            <a:r>
              <a:rPr sz="3600" b="1" kern="0" spc="50" baseline="-1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23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50" baseline="-1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23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50" baseline="-1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23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600" b="1" kern="0" spc="50" baseline="-1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23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结果类型取决于运算数中精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度最高的一位</a:t>
            </a:r>
            <a:endParaRPr lang="en-US" altLang="en-US" sz="17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algn="r" rtl="0" eaLnBrk="0">
              <a:lnSpc>
                <a:spcPts val="2575"/>
              </a:lnSpc>
              <a:spcBef>
                <a:spcPts val="0"/>
              </a:spcBef>
            </a:pPr>
            <a:r>
              <a:rPr sz="2000" b="1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sz="2000" b="1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</a:t>
            </a:r>
            <a:r>
              <a:rPr sz="20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 整数(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 整数(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3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的结果并保留三位小数  0.333？</a:t>
            </a:r>
            <a:endParaRPr lang="en-US" altLang="en-US" sz="1700" dirty="0"/>
          </a:p>
        </p:txBody>
      </p:sp>
      <p:sp>
        <p:nvSpPr>
          <p:cNvPr id="320" name="textbox 320"/>
          <p:cNvSpPr/>
          <p:nvPr/>
        </p:nvSpPr>
        <p:spPr>
          <a:xfrm>
            <a:off x="9812777" y="5173208"/>
            <a:ext cx="972819" cy="996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-635" algn="l" rtl="0" eaLnBrk="0">
              <a:lnSpc>
                <a:spcPct val="110000"/>
              </a:lnSpc>
            </a:pPr>
            <a:r>
              <a:rPr sz="2000" kern="0" spc="-1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优先级？</a:t>
            </a:r>
            <a:r>
              <a:rPr sz="20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别纠结！</a:t>
            </a:r>
            <a:r>
              <a:rPr sz="2000" kern="0" spc="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加括号！</a:t>
            </a:r>
            <a:endParaRPr lang="en-US" altLang="en-US" sz="2000" dirty="0"/>
          </a:p>
        </p:txBody>
      </p:sp>
      <p:sp>
        <p:nvSpPr>
          <p:cNvPr id="322" name="textbox 322"/>
          <p:cNvSpPr/>
          <p:nvPr/>
        </p:nvSpPr>
        <p:spPr>
          <a:xfrm>
            <a:off x="730165" y="706200"/>
            <a:ext cx="1234439" cy="476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运算符</a:t>
            </a:r>
            <a:endParaRPr lang="en-US" altLang="en-US" sz="3200" dirty="0"/>
          </a:p>
        </p:txBody>
      </p:sp>
      <p:sp>
        <p:nvSpPr>
          <p:cNvPr id="324" name="textbox 32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8" name="picture 3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36340" y="3202683"/>
            <a:ext cx="2801473" cy="658081"/>
          </a:xfrm>
          <a:prstGeom prst="rect">
            <a:avLst/>
          </a:prstGeom>
        </p:spPr>
      </p:pic>
      <p:pic>
        <p:nvPicPr>
          <p:cNvPr id="332" name="picture 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36198" y="1856457"/>
            <a:ext cx="1912940" cy="658081"/>
          </a:xfrm>
          <a:prstGeom prst="rect">
            <a:avLst/>
          </a:prstGeom>
        </p:spPr>
      </p:pic>
      <p:pic>
        <p:nvPicPr>
          <p:cNvPr id="334" name="picture 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36198" y="2540887"/>
            <a:ext cx="1912940" cy="663524"/>
          </a:xfrm>
          <a:prstGeom prst="rect">
            <a:avLst/>
          </a:prstGeom>
        </p:spPr>
      </p:pic>
      <p:sp>
        <p:nvSpPr>
          <p:cNvPr id="336" name="textbox 336"/>
          <p:cNvSpPr/>
          <p:nvPr/>
        </p:nvSpPr>
        <p:spPr>
          <a:xfrm>
            <a:off x="6904812" y="1272133"/>
            <a:ext cx="3307715" cy="2900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628015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头文件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algorithm</a:t>
            </a:r>
            <a:endParaRPr lang="en-US" altLang="en-US" sz="17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43815" algn="l" rtl="0" eaLnBrk="0">
              <a:lnSpc>
                <a:spcPts val="3185"/>
              </a:lnSpc>
              <a:spcBef>
                <a:spcPts val="695"/>
              </a:spcBef>
            </a:pPr>
            <a:r>
              <a:rPr sz="2300" b="1" kern="0" spc="-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 (a,b)</a:t>
            </a:r>
            <a:r>
              <a:rPr sz="23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两数取最大</a:t>
            </a:r>
            <a:endParaRPr lang="en-US" altLang="en-US" sz="2000" dirty="0"/>
          </a:p>
          <a:p>
            <a:pPr marL="43815" algn="l" rtl="0" eaLnBrk="0">
              <a:lnSpc>
                <a:spcPct val="198000"/>
              </a:lnSpc>
              <a:spcBef>
                <a:spcPts val="40"/>
              </a:spcBef>
            </a:pPr>
            <a:r>
              <a:rPr sz="2300" b="1" kern="0" spc="-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min (a,b)</a:t>
            </a:r>
            <a:r>
              <a:rPr sz="2300" b="1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两数取最小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 ({a,</a:t>
            </a:r>
            <a:r>
              <a:rPr sz="2300" b="1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b,</a:t>
            </a:r>
            <a:r>
              <a:rPr sz="2300" b="1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300" b="1" kern="0" spc="-4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…})</a:t>
            </a:r>
            <a:endParaRPr lang="en-US" altLang="en-US" sz="2300" dirty="0"/>
          </a:p>
          <a:p>
            <a:pPr algn="l" rtl="0" eaLnBrk="0">
              <a:lnSpc>
                <a:spcPct val="104000"/>
              </a:lnSpc>
            </a:pPr>
            <a:endParaRPr lang="en-US" altLang="en-US" sz="1300" dirty="0"/>
          </a:p>
          <a:p>
            <a:pPr algn="l" rtl="0" eaLnBrk="0">
              <a:lnSpc>
                <a:spcPct val="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多数取最大</a:t>
            </a:r>
            <a:endParaRPr lang="en-US" altLang="en-US" sz="2000" dirty="0"/>
          </a:p>
        </p:txBody>
      </p:sp>
      <p:sp>
        <p:nvSpPr>
          <p:cNvPr id="338" name="textbox 338"/>
          <p:cNvSpPr/>
          <p:nvPr/>
        </p:nvSpPr>
        <p:spPr>
          <a:xfrm>
            <a:off x="3471285" y="1885025"/>
            <a:ext cx="2319020" cy="3651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a的b次方</a:t>
            </a:r>
            <a:endParaRPr lang="en-US" altLang="en-US" sz="2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79000"/>
              </a:lnSpc>
              <a:spcBef>
                <a:spcPts val="61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n的二次方根</a:t>
            </a:r>
            <a:endParaRPr lang="en-US" altLang="en-US" sz="2000" dirty="0"/>
          </a:p>
          <a:p>
            <a:pPr marL="38735" algn="l" rtl="0" eaLnBrk="0">
              <a:lnSpc>
                <a:spcPts val="5315"/>
              </a:lnSpc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n的绝对值</a:t>
            </a:r>
            <a:endParaRPr lang="en-US" altLang="en-US" sz="2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1000" dirty="0"/>
          </a:p>
          <a:p>
            <a:pPr marL="46990" algn="l" rtl="0" eaLnBrk="0">
              <a:lnSpc>
                <a:spcPct val="85000"/>
              </a:lnSpc>
              <a:spcBef>
                <a:spcPts val="605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四舍五入，</a:t>
            </a:r>
            <a:r>
              <a:rPr sz="2000" kern="0" spc="-3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去除小数</a:t>
            </a:r>
            <a:endParaRPr lang="en-US" altLang="en-US" sz="2000" dirty="0"/>
          </a:p>
          <a:p>
            <a:pPr marL="33655" algn="l" rtl="0" eaLnBrk="0">
              <a:lnSpc>
                <a:spcPts val="4605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下取整</a:t>
            </a:r>
            <a:endParaRPr lang="en-US" altLang="en-US" sz="2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34290" algn="l" rtl="0" eaLnBrk="0">
              <a:lnSpc>
                <a:spcPct val="87000"/>
              </a:lnSpc>
              <a:spcBef>
                <a:spcPts val="0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上取整</a:t>
            </a:r>
            <a:endParaRPr lang="en-US" altLang="en-US" sz="2000" dirty="0"/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1274271" y="1856457"/>
            <a:ext cx="1912940" cy="3944127"/>
            <a:chOff x="0" y="0"/>
            <a:chExt cx="1912940" cy="3944127"/>
          </a:xfrm>
        </p:grpSpPr>
        <p:pic>
          <p:nvPicPr>
            <p:cNvPr id="340" name="picture 3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912940" cy="3944127"/>
            </a:xfrm>
            <a:prstGeom prst="rect">
              <a:avLst/>
            </a:prstGeom>
          </p:spPr>
        </p:pic>
        <p:sp>
          <p:nvSpPr>
            <p:cNvPr id="342" name="textbox 342"/>
            <p:cNvSpPr/>
            <p:nvPr/>
          </p:nvSpPr>
          <p:spPr>
            <a:xfrm>
              <a:off x="-12700" y="-12700"/>
              <a:ext cx="1938654" cy="39897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lang="en-US" altLang="en-US" sz="300" dirty="0"/>
            </a:p>
            <a:p>
              <a:pPr marL="246380" algn="l" rtl="0" eaLnBrk="0">
                <a:lnSpc>
                  <a:spcPts val="3185"/>
                </a:lnSpc>
                <a:spcBef>
                  <a:spcPts val="0"/>
                </a:spcBef>
              </a:pPr>
              <a:r>
                <a:rPr sz="23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pow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(a,b)</a:t>
              </a:r>
              <a:endParaRPr lang="en-US" altLang="en-US" sz="23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marL="299085" algn="l" rtl="0" eaLnBrk="0">
                <a:lnSpc>
                  <a:spcPts val="3185"/>
                </a:lnSpc>
                <a:spcBef>
                  <a:spcPts val="700"/>
                </a:spcBef>
              </a:pP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sqrt</a:t>
              </a:r>
              <a:r>
                <a:rPr sz="2300" b="1" kern="0" spc="1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(n)</a:t>
              </a:r>
              <a:endParaRPr lang="en-US" altLang="en-US" sz="2300" dirty="0"/>
            </a:p>
            <a:p>
              <a:pPr marL="256540" indent="130175" algn="l" rtl="0" eaLnBrk="0">
                <a:lnSpc>
                  <a:spcPct val="186000"/>
                </a:lnSpc>
                <a:spcBef>
                  <a:spcPts val="40"/>
                </a:spcBef>
              </a:pPr>
              <a:r>
                <a:rPr sz="23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abs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(n)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</a:t>
              </a:r>
              <a:r>
                <a:rPr sz="2300" b="1" kern="0" spc="-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round</a:t>
              </a:r>
              <a:r>
                <a:rPr sz="2300" b="1" kern="0" spc="1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(n)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floor</a:t>
              </a:r>
              <a:r>
                <a:rPr sz="2300" b="1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(n)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ceil</a:t>
              </a:r>
              <a:r>
                <a:rPr sz="2300" b="1" kern="0" spc="1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(n)</a:t>
              </a:r>
              <a:endParaRPr lang="en-US" altLang="en-US" sz="2300" dirty="0"/>
            </a:p>
          </p:txBody>
        </p:sp>
      </p:grpSp>
      <p:grpSp>
        <p:nvGrpSpPr>
          <p:cNvPr id="40" name="group 40"/>
          <p:cNvGrpSpPr/>
          <p:nvPr/>
        </p:nvGrpSpPr>
        <p:grpSpPr>
          <a:xfrm rot="21600000">
            <a:off x="6736340" y="4345937"/>
            <a:ext cx="2801473" cy="658081"/>
            <a:chOff x="0" y="0"/>
            <a:chExt cx="2801473" cy="658081"/>
          </a:xfrm>
        </p:grpSpPr>
        <p:pic>
          <p:nvPicPr>
            <p:cNvPr id="344" name="picture 3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801473" cy="658081"/>
            </a:xfrm>
            <a:prstGeom prst="rect">
              <a:avLst/>
            </a:prstGeom>
          </p:spPr>
        </p:pic>
        <p:sp>
          <p:nvSpPr>
            <p:cNvPr id="346" name="textbox 346"/>
            <p:cNvSpPr/>
            <p:nvPr/>
          </p:nvSpPr>
          <p:spPr>
            <a:xfrm>
              <a:off x="-12700" y="-12700"/>
              <a:ext cx="2827020" cy="683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9000"/>
                </a:lnSpc>
              </a:pPr>
              <a:endParaRPr lang="en-US" altLang="en-US" sz="400" dirty="0"/>
            </a:p>
            <a:p>
              <a:pPr marL="225425" algn="l" rtl="0" eaLnBrk="0">
                <a:lnSpc>
                  <a:spcPts val="3185"/>
                </a:lnSpc>
                <a:spcBef>
                  <a:spcPts val="5"/>
                </a:spcBef>
              </a:pP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min ({a,</a:t>
              </a:r>
              <a:r>
                <a:rPr sz="2300" b="1" kern="0" spc="1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b,</a:t>
              </a:r>
              <a:r>
                <a:rPr sz="2300" b="1" kern="0" spc="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</a:t>
              </a:r>
              <a:r>
                <a:rPr sz="2300" b="1" kern="0" spc="-4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…})</a:t>
              </a:r>
              <a:endParaRPr lang="en-US" altLang="en-US" sz="2300" dirty="0"/>
            </a:p>
          </p:txBody>
        </p:sp>
      </p:grpSp>
      <p:sp>
        <p:nvSpPr>
          <p:cNvPr id="348" name="textbox 348"/>
          <p:cNvSpPr/>
          <p:nvPr/>
        </p:nvSpPr>
        <p:spPr>
          <a:xfrm>
            <a:off x="1372082" y="5856985"/>
            <a:ext cx="4870450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390"/>
              </a:lnSpc>
            </a:pPr>
            <a:r>
              <a:rPr sz="1700" kern="0" spc="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返回值均为</a:t>
            </a: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</a:t>
            </a:r>
            <a:r>
              <a:rPr sz="1700" kern="0" spc="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！！！</a:t>
            </a:r>
            <a:r>
              <a:rPr sz="1700" kern="0" spc="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</a:t>
            </a:r>
            <a:r>
              <a:rPr sz="1700" kern="0" spc="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700" kern="0" spc="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求倒数 </a:t>
            </a:r>
            <a:r>
              <a:rPr sz="17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r>
              <a:rPr sz="1700" kern="0" spc="-38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？？</a:t>
            </a:r>
            <a:endParaRPr lang="en-US" altLang="en-US" sz="1700" dirty="0"/>
          </a:p>
        </p:txBody>
      </p:sp>
      <p:sp>
        <p:nvSpPr>
          <p:cNvPr id="350" name="textbox 350"/>
          <p:cNvSpPr/>
          <p:nvPr/>
        </p:nvSpPr>
        <p:spPr>
          <a:xfrm>
            <a:off x="726909" y="702537"/>
            <a:ext cx="2456814" cy="480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常用运算函数</a:t>
            </a:r>
            <a:endParaRPr lang="en-US" altLang="en-US" sz="3200" dirty="0"/>
          </a:p>
        </p:txBody>
      </p:sp>
      <p:sp>
        <p:nvSpPr>
          <p:cNvPr id="352" name="textbox 352"/>
          <p:cNvSpPr/>
          <p:nvPr/>
        </p:nvSpPr>
        <p:spPr>
          <a:xfrm>
            <a:off x="2086355" y="1272133"/>
            <a:ext cx="1482089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39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头文件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math.h</a:t>
            </a:r>
            <a:endParaRPr lang="en-US" altLang="en-US" sz="1700" dirty="0"/>
          </a:p>
        </p:txBody>
      </p:sp>
      <p:sp>
        <p:nvSpPr>
          <p:cNvPr id="354" name="textbox 354"/>
          <p:cNvSpPr/>
          <p:nvPr/>
        </p:nvSpPr>
        <p:spPr>
          <a:xfrm>
            <a:off x="6904812" y="5025843"/>
            <a:ext cx="1275714" cy="2901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多数取最小</a:t>
            </a:r>
            <a:endParaRPr lang="en-US" altLang="en-US" sz="2000" dirty="0"/>
          </a:p>
        </p:txBody>
      </p:sp>
      <p:sp>
        <p:nvSpPr>
          <p:cNvPr id="356" name="textbox 35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0" name="picture 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42967" y="2357488"/>
            <a:ext cx="3930472" cy="1784336"/>
          </a:xfrm>
          <a:prstGeom prst="rect">
            <a:avLst/>
          </a:prstGeom>
        </p:spPr>
      </p:pic>
      <p:sp>
        <p:nvSpPr>
          <p:cNvPr id="364" name="textbox 36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8" name="picture 3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70" name="textbox 370"/>
          <p:cNvSpPr/>
          <p:nvPr/>
        </p:nvSpPr>
        <p:spPr>
          <a:xfrm>
            <a:off x="4360989" y="2864663"/>
            <a:ext cx="2473960" cy="3112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83185" algn="l" rtl="0" eaLnBrk="0">
              <a:lnSpc>
                <a:spcPts val="2390"/>
              </a:lnSpc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1062990" algn="l" rtl="0" eaLnBrk="0">
              <a:lnSpc>
                <a:spcPts val="3035"/>
              </a:lnSpc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执行语句；</a:t>
            </a:r>
            <a:endParaRPr lang="en-US" altLang="en-US" sz="1700" dirty="0"/>
          </a:p>
          <a:p>
            <a:pPr marL="79375" algn="l" rtl="0" eaLnBrk="0">
              <a:lnSpc>
                <a:spcPts val="2390"/>
              </a:lnSpc>
              <a:spcBef>
                <a:spcPts val="1060"/>
              </a:spcBef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else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1062990" algn="l" rtl="0" eaLnBrk="0">
              <a:lnSpc>
                <a:spcPts val="3035"/>
              </a:lnSpc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执行语句；</a:t>
            </a:r>
            <a:endParaRPr lang="en-US" altLang="en-US" sz="1700" dirty="0"/>
          </a:p>
          <a:p>
            <a:pPr marL="79375" algn="l" rtl="0" eaLnBrk="0">
              <a:lnSpc>
                <a:spcPts val="2390"/>
              </a:lnSpc>
              <a:spcBef>
                <a:spcPts val="1060"/>
              </a:spcBef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else</a:t>
            </a:r>
            <a:r>
              <a:rPr sz="1700" kern="0" spc="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1062990" algn="l" rtl="0" eaLnBrk="0">
              <a:lnSpc>
                <a:spcPts val="3030"/>
              </a:lnSpc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执行语句;</a:t>
            </a:r>
            <a:endParaRPr lang="en-US" altLang="en-US" sz="17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0"/>
              </a:spcBef>
            </a:pPr>
            <a:r>
              <a:rPr sz="1700" kern="0" spc="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特点：</a:t>
            </a:r>
            <a:r>
              <a:rPr sz="1700" kern="0" spc="-2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只执行一次</a:t>
            </a:r>
            <a:r>
              <a:rPr sz="1700" kern="0" spc="-3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！！！</a:t>
            </a:r>
            <a:endParaRPr lang="en-US" altLang="en-US" sz="1700" dirty="0"/>
          </a:p>
        </p:txBody>
      </p:sp>
      <p:sp>
        <p:nvSpPr>
          <p:cNvPr id="372" name="textbox 372"/>
          <p:cNvSpPr/>
          <p:nvPr/>
        </p:nvSpPr>
        <p:spPr>
          <a:xfrm>
            <a:off x="1369339" y="2864663"/>
            <a:ext cx="2245360" cy="3112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8415" algn="l" rtl="0" eaLnBrk="0">
              <a:lnSpc>
                <a:spcPts val="2390"/>
              </a:lnSpc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567055" algn="l" rtl="0" eaLnBrk="0">
              <a:lnSpc>
                <a:spcPts val="3035"/>
              </a:lnSpc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执行语句；</a:t>
            </a:r>
            <a:endParaRPr lang="en-US" altLang="en-US" sz="1700" dirty="0"/>
          </a:p>
          <a:p>
            <a:pPr marL="18415" algn="l" rtl="0" eaLnBrk="0">
              <a:lnSpc>
                <a:spcPts val="2390"/>
              </a:lnSpc>
              <a:spcBef>
                <a:spcPts val="1060"/>
              </a:spcBef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567055" algn="l" rtl="0" eaLnBrk="0">
              <a:lnSpc>
                <a:spcPts val="3035"/>
              </a:lnSpc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执行语句；</a:t>
            </a:r>
            <a:endParaRPr lang="en-US" altLang="en-US" sz="1700" dirty="0"/>
          </a:p>
          <a:p>
            <a:pPr marL="18415" algn="l" rtl="0" eaLnBrk="0">
              <a:lnSpc>
                <a:spcPts val="2390"/>
              </a:lnSpc>
              <a:spcBef>
                <a:spcPts val="1060"/>
              </a:spcBef>
            </a:pPr>
            <a:r>
              <a:rPr sz="17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(条件判断式)</a:t>
            </a:r>
            <a:endParaRPr lang="en-US" altLang="en-US" sz="1700" dirty="0"/>
          </a:p>
          <a:p>
            <a:pPr marL="567055" algn="l" rtl="0" eaLnBrk="0">
              <a:lnSpc>
                <a:spcPts val="3030"/>
              </a:lnSpc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执行语句;</a:t>
            </a:r>
            <a:endParaRPr lang="en-US" altLang="en-US" sz="17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0"/>
              </a:spcBef>
            </a:pP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特点：</a:t>
            </a:r>
            <a:r>
              <a:rPr sz="1700" kern="0" spc="-2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逐句判断</a:t>
            </a:r>
            <a:r>
              <a:rPr sz="1700" kern="0" spc="-3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！！！</a:t>
            </a:r>
            <a:endParaRPr lang="en-US" altLang="en-US" sz="1700" dirty="0"/>
          </a:p>
        </p:txBody>
      </p:sp>
      <p:sp>
        <p:nvSpPr>
          <p:cNvPr id="374" name="textbox 374"/>
          <p:cNvSpPr/>
          <p:nvPr/>
        </p:nvSpPr>
        <p:spPr>
          <a:xfrm>
            <a:off x="730165" y="706200"/>
            <a:ext cx="4204334" cy="476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1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if-</a:t>
            </a:r>
            <a:r>
              <a:rPr sz="3200" kern="0" spc="-7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r>
              <a:rPr sz="3200" kern="0" spc="-7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sz="3200" kern="0" spc="-9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–</a:t>
            </a:r>
            <a:r>
              <a:rPr sz="3200" kern="0" spc="-7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r>
              <a:rPr sz="3200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-1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语句</a:t>
            </a:r>
            <a:endParaRPr lang="en-US" altLang="en-US" sz="3200" dirty="0"/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4426942" y="1856457"/>
            <a:ext cx="2321371" cy="658081"/>
            <a:chOff x="0" y="0"/>
            <a:chExt cx="2321371" cy="658081"/>
          </a:xfrm>
        </p:grpSpPr>
        <p:pic>
          <p:nvPicPr>
            <p:cNvPr id="376" name="picture 3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321371" cy="658081"/>
            </a:xfrm>
            <a:prstGeom prst="rect">
              <a:avLst/>
            </a:prstGeom>
          </p:spPr>
        </p:pic>
        <p:sp>
          <p:nvSpPr>
            <p:cNvPr id="378" name="textbox 378"/>
            <p:cNvSpPr/>
            <p:nvPr/>
          </p:nvSpPr>
          <p:spPr>
            <a:xfrm>
              <a:off x="-12700" y="-12700"/>
              <a:ext cx="2346960" cy="683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lang="en-US" altLang="en-US" sz="500" dirty="0"/>
            </a:p>
            <a:p>
              <a:pPr marL="336550" algn="l" rtl="0" eaLnBrk="0">
                <a:lnSpc>
                  <a:spcPts val="3185"/>
                </a:lnSpc>
                <a:spcBef>
                  <a:spcPts val="5"/>
                </a:spcBef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if</a:t>
              </a:r>
              <a:r>
                <a:rPr sz="2300" b="1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else</a:t>
              </a:r>
              <a:r>
                <a:rPr sz="2300" b="1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语句</a:t>
              </a:r>
              <a:endParaRPr lang="en-US" altLang="en-US" sz="23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1274271" y="1856457"/>
            <a:ext cx="1912940" cy="658081"/>
            <a:chOff x="0" y="0"/>
            <a:chExt cx="1912940" cy="658081"/>
          </a:xfrm>
        </p:grpSpPr>
        <p:pic>
          <p:nvPicPr>
            <p:cNvPr id="380" name="picture 3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912940" cy="658081"/>
            </a:xfrm>
            <a:prstGeom prst="rect">
              <a:avLst/>
            </a:prstGeom>
          </p:spPr>
        </p:pic>
        <p:sp>
          <p:nvSpPr>
            <p:cNvPr id="382" name="textbox 382"/>
            <p:cNvSpPr/>
            <p:nvPr/>
          </p:nvSpPr>
          <p:spPr>
            <a:xfrm>
              <a:off x="-12700" y="-12700"/>
              <a:ext cx="1938654" cy="683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300" dirty="0"/>
            </a:p>
            <a:p>
              <a:pPr marL="427355" algn="l" rtl="0" eaLnBrk="0">
                <a:lnSpc>
                  <a:spcPts val="3185"/>
                </a:lnSpc>
                <a:spcBef>
                  <a:spcPts val="0"/>
                </a:spcBef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if</a:t>
              </a:r>
              <a:r>
                <a:rPr sz="2300" b="1" kern="0" spc="-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语句</a:t>
              </a:r>
              <a:endParaRPr lang="en-US" altLang="en-US" sz="2300" dirty="0"/>
            </a:p>
          </p:txBody>
        </p:sp>
      </p:grpSp>
      <p:sp>
        <p:nvSpPr>
          <p:cNvPr id="384" name="textbox 384"/>
          <p:cNvSpPr/>
          <p:nvPr/>
        </p:nvSpPr>
        <p:spPr>
          <a:xfrm>
            <a:off x="8132343" y="2605252"/>
            <a:ext cx="1649095" cy="770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1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f(x</a:t>
            </a:r>
            <a:r>
              <a:rPr sz="2700" kern="0" spc="70" baseline="4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700" kern="0" spc="3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               </a:t>
            </a:r>
            <a:endParaRPr lang="en-US" altLang="en-US" sz="1700" dirty="0"/>
          </a:p>
        </p:txBody>
      </p:sp>
      <p:sp>
        <p:nvSpPr>
          <p:cNvPr id="386" name="textbox 386"/>
          <p:cNvSpPr/>
          <p:nvPr/>
        </p:nvSpPr>
        <p:spPr>
          <a:xfrm>
            <a:off x="9623855" y="3158972"/>
            <a:ext cx="13779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0000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</a:t>
            </a:r>
            <a:endParaRPr lang="en-US" altLang="en-US" sz="1700" dirty="0"/>
          </a:p>
        </p:txBody>
      </p:sp>
      <p:sp>
        <p:nvSpPr>
          <p:cNvPr id="388" name="textbox 388"/>
          <p:cNvSpPr/>
          <p:nvPr/>
        </p:nvSpPr>
        <p:spPr>
          <a:xfrm>
            <a:off x="9608566" y="2777972"/>
            <a:ext cx="13779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0000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</a:t>
            </a:r>
            <a:endParaRPr lang="en-US" altLang="en-US" sz="1700" dirty="0"/>
          </a:p>
        </p:txBody>
      </p:sp>
      <p:pic>
        <p:nvPicPr>
          <p:cNvPr id="390" name="picture 3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376538" y="2813303"/>
            <a:ext cx="173760" cy="479983"/>
          </a:xfrm>
          <a:prstGeom prst="rect">
            <a:avLst/>
          </a:prstGeom>
        </p:spPr>
      </p:pic>
      <p:sp>
        <p:nvSpPr>
          <p:cNvPr id="392" name="textbox 392"/>
          <p:cNvSpPr/>
          <p:nvPr/>
        </p:nvSpPr>
        <p:spPr>
          <a:xfrm>
            <a:off x="9193148" y="3205149"/>
            <a:ext cx="144145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endParaRPr lang="en-US" altLang="en-US" sz="1700" dirty="0"/>
          </a:p>
        </p:txBody>
      </p:sp>
      <p:sp>
        <p:nvSpPr>
          <p:cNvPr id="394" name="textbox 394"/>
          <p:cNvSpPr/>
          <p:nvPr/>
        </p:nvSpPr>
        <p:spPr>
          <a:xfrm>
            <a:off x="9177859" y="2824149"/>
            <a:ext cx="144145" cy="189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endParaRPr lang="en-US" altLang="en-US" sz="1700" dirty="0"/>
          </a:p>
        </p:txBody>
      </p:sp>
      <p:sp>
        <p:nvSpPr>
          <p:cNvPr id="396" name="textbox 396"/>
          <p:cNvSpPr/>
          <p:nvPr/>
        </p:nvSpPr>
        <p:spPr>
          <a:xfrm>
            <a:off x="9106737" y="3289274"/>
            <a:ext cx="69850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25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,</a:t>
            </a:r>
            <a:endParaRPr lang="en-US" altLang="en-US" sz="1700" dirty="0"/>
          </a:p>
        </p:txBody>
      </p:sp>
      <p:sp>
        <p:nvSpPr>
          <p:cNvPr id="398" name="textbox 398"/>
          <p:cNvSpPr/>
          <p:nvPr/>
        </p:nvSpPr>
        <p:spPr>
          <a:xfrm>
            <a:off x="9091448" y="2908274"/>
            <a:ext cx="69850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25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,</a:t>
            </a:r>
            <a:endParaRPr lang="en-US" altLang="en-US" sz="1700" dirty="0"/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861578" y="2617952"/>
            <a:ext cx="227177" cy="711682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21600000">
            <a:off x="7987737" y="1856301"/>
            <a:ext cx="2140065" cy="556423"/>
            <a:chOff x="0" y="0"/>
            <a:chExt cx="2140065" cy="556423"/>
          </a:xfrm>
        </p:grpSpPr>
        <p:pic>
          <p:nvPicPr>
            <p:cNvPr id="402" name="picture 4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140065" cy="556423"/>
            </a:xfrm>
            <a:prstGeom prst="rect">
              <a:avLst/>
            </a:prstGeom>
          </p:spPr>
        </p:pic>
        <p:sp>
          <p:nvSpPr>
            <p:cNvPr id="404" name="textbox 404"/>
            <p:cNvSpPr/>
            <p:nvPr/>
          </p:nvSpPr>
          <p:spPr>
            <a:xfrm>
              <a:off x="-12700" y="-12700"/>
              <a:ext cx="2165985" cy="608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500" dirty="0"/>
            </a:p>
            <a:p>
              <a:pPr marL="224155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20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Q1：</a:t>
              </a:r>
              <a:r>
                <a:rPr sz="2000" b="1" kern="0" spc="-4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0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分段函数</a:t>
              </a:r>
              <a:endParaRPr lang="en-US" altLang="en-US" sz="20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7987737" y="4673605"/>
            <a:ext cx="2140065" cy="556423"/>
            <a:chOff x="0" y="0"/>
            <a:chExt cx="2140065" cy="556423"/>
          </a:xfrm>
        </p:grpSpPr>
        <p:pic>
          <p:nvPicPr>
            <p:cNvPr id="406" name="picture 40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2140065" cy="556423"/>
            </a:xfrm>
            <a:prstGeom prst="rect">
              <a:avLst/>
            </a:prstGeom>
          </p:spPr>
        </p:pic>
        <p:sp>
          <p:nvSpPr>
            <p:cNvPr id="408" name="textbox 408"/>
            <p:cNvSpPr/>
            <p:nvPr/>
          </p:nvSpPr>
          <p:spPr>
            <a:xfrm>
              <a:off x="-12700" y="-12700"/>
              <a:ext cx="2165985" cy="608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500" dirty="0"/>
            </a:p>
            <a:p>
              <a:pPr marL="224155" algn="l" rtl="0" eaLnBrk="0">
                <a:lnSpc>
                  <a:spcPct val="95000"/>
                </a:lnSpc>
              </a:pPr>
              <a:r>
                <a:rPr sz="2000" b="1" kern="0" spc="-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Q2：</a:t>
              </a:r>
              <a:r>
                <a:rPr sz="2000" b="1" kern="0" spc="-3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000" b="1" kern="0" spc="-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判断象限</a:t>
              </a:r>
              <a:endParaRPr lang="en-US" altLang="en-US" sz="2000" dirty="0"/>
            </a:p>
          </p:txBody>
        </p:sp>
      </p:grpSp>
      <p:sp>
        <p:nvSpPr>
          <p:cNvPr id="410" name="textbox 410"/>
          <p:cNvSpPr/>
          <p:nvPr/>
        </p:nvSpPr>
        <p:spPr>
          <a:xfrm>
            <a:off x="8112924" y="5329085"/>
            <a:ext cx="1678304" cy="619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sz="1700" b="1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x, y</a:t>
            </a:r>
            <a:endParaRPr lang="en-US" altLang="en-US" sz="17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sz="1700" b="1" kern="0" spc="1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所在象限</a:t>
            </a:r>
            <a:endParaRPr lang="en-US" altLang="en-US" sz="1700" dirty="0"/>
          </a:p>
        </p:txBody>
      </p:sp>
      <p:sp>
        <p:nvSpPr>
          <p:cNvPr id="412" name="textbox 412"/>
          <p:cNvSpPr/>
          <p:nvPr/>
        </p:nvSpPr>
        <p:spPr>
          <a:xfrm>
            <a:off x="8112924" y="3622992"/>
            <a:ext cx="1149985" cy="639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输入：</a:t>
            </a:r>
            <a:r>
              <a:rPr sz="1700" b="1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700" dirty="0"/>
          </a:p>
          <a:p>
            <a:pPr algn="l" rtl="0" eaLnBrk="0">
              <a:lnSpc>
                <a:spcPct val="116000"/>
              </a:lnSpc>
            </a:pPr>
            <a:endParaRPr lang="en-US" altLang="en-US" sz="400" dirty="0"/>
          </a:p>
          <a:p>
            <a:pPr marL="12700" algn="l" rtl="0" eaLnBrk="0">
              <a:lnSpc>
                <a:spcPts val="2390"/>
              </a:lnSpc>
              <a:spcBef>
                <a:spcPts val="5"/>
              </a:spcBef>
            </a:pP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</a:t>
            </a:r>
            <a:r>
              <a:rPr sz="1700" b="1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f(x)</a:t>
            </a:r>
            <a:endParaRPr lang="en-US" altLang="en-US" sz="1700" dirty="0"/>
          </a:p>
        </p:txBody>
      </p:sp>
      <p:sp>
        <p:nvSpPr>
          <p:cNvPr id="414" name="textbox 41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8" name="picture 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21600000">
            <a:off x="854963" y="1222541"/>
            <a:ext cx="5137403" cy="5158446"/>
            <a:chOff x="0" y="0"/>
            <a:chExt cx="5137403" cy="5158446"/>
          </a:xfrm>
        </p:grpSpPr>
        <p:pic>
          <p:nvPicPr>
            <p:cNvPr id="420" name="picture 4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137403" cy="5158446"/>
            </a:xfrm>
            <a:prstGeom prst="rect">
              <a:avLst/>
            </a:prstGeom>
          </p:spPr>
        </p:pic>
        <p:sp>
          <p:nvSpPr>
            <p:cNvPr id="422" name="textbox 422"/>
            <p:cNvSpPr/>
            <p:nvPr/>
          </p:nvSpPr>
          <p:spPr>
            <a:xfrm>
              <a:off x="342607" y="320076"/>
              <a:ext cx="4157345" cy="47504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1000"/>
                </a:lnSpc>
              </a:pPr>
              <a:endParaRPr lang="en-US" altLang="en-US" sz="100" dirty="0"/>
            </a:p>
            <a:p>
              <a:pPr marL="3009900" indent="252730" algn="l" rtl="0" eaLnBrk="0">
                <a:lnSpc>
                  <a:spcPct val="107000"/>
                </a:lnSpc>
              </a:pP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break</a:t>
              </a:r>
              <a:r>
                <a:rPr sz="1700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</a:t>
              </a: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只跳出内层</a:t>
              </a:r>
              <a:endParaRPr lang="en-US" altLang="en-US" sz="17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2390"/>
                </a:lnSpc>
                <a:spcBef>
                  <a:spcPts val="480"/>
                </a:spcBef>
              </a:pPr>
              <a:r>
                <a:rPr sz="16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for</a:t>
              </a:r>
              <a:r>
                <a:rPr sz="1600" b="1" kern="0" spc="1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</a:t>
              </a:r>
              <a:r>
                <a:rPr sz="1600" b="1" kern="0" spc="1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i</a:t>
              </a:r>
              <a:r>
                <a:rPr sz="16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sz="1600" b="1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r>
                <a:rPr sz="1600" b="1" kern="0" spc="1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</a:t>
              </a:r>
              <a:r>
                <a:rPr sz="16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&lt;</a:t>
              </a:r>
              <a:r>
                <a:rPr sz="1600" b="1" kern="0" spc="1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n;</a:t>
              </a:r>
              <a:r>
                <a:rPr sz="1600" b="1" kern="0" spc="1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i++</a:t>
              </a:r>
              <a:r>
                <a:rPr sz="1600" b="1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)</a:t>
              </a:r>
              <a:r>
                <a:rPr sz="1600" b="1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{</a:t>
              </a:r>
              <a:endParaRPr lang="en-US" altLang="en-US" sz="16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marL="1428750" indent="-744855" algn="l" rtl="0" eaLnBrk="0">
                <a:lnSpc>
                  <a:spcPct val="109000"/>
                </a:lnSpc>
                <a:spcBef>
                  <a:spcPts val="515"/>
                </a:spcBef>
                <a:tabLst>
                  <a:tab pos="927100" algn="l"/>
                </a:tabLst>
              </a:pP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	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for</a:t>
              </a:r>
              <a:r>
                <a:rPr sz="1700" b="1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intj</a:t>
              </a:r>
              <a:r>
                <a:rPr sz="1700" b="1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= 0;j</a:t>
              </a:r>
              <a:r>
                <a:rPr sz="1700" b="1" kern="0" spc="1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&lt;</a:t>
              </a:r>
              <a:r>
                <a:rPr sz="17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n;j++ ){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  </a:t>
              </a: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if (...)</a:t>
              </a:r>
              <a:endParaRPr lang="en-US" altLang="en-US" sz="1700" dirty="0"/>
            </a:p>
            <a:p>
              <a:pPr marL="1432560" algn="l" rtl="0" eaLnBrk="0">
                <a:lnSpc>
                  <a:spcPts val="2160"/>
                </a:lnSpc>
              </a:pPr>
              <a:r>
                <a:rPr sz="1700" b="1" kern="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break</a:t>
              </a:r>
              <a:r>
                <a:rPr sz="1700" b="1" kern="0" spc="9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endParaRPr lang="en-US" altLang="en-US" sz="1700" dirty="0"/>
            </a:p>
            <a:p>
              <a:pPr marL="938530" algn="l" rtl="0" eaLnBrk="0">
                <a:lnSpc>
                  <a:spcPts val="2330"/>
                </a:lnSpc>
              </a:pPr>
              <a:r>
                <a:rPr sz="1700" b="1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endParaRPr lang="en-US" altLang="en-US" sz="1700" dirty="0"/>
            </a:p>
            <a:p>
              <a:pPr marL="14605" algn="l" rtl="0" eaLnBrk="0">
                <a:lnSpc>
                  <a:spcPts val="2110"/>
                </a:lnSpc>
                <a:spcBef>
                  <a:spcPts val="110"/>
                </a:spcBef>
              </a:pPr>
              <a:r>
                <a:rPr sz="1700" b="1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endParaRPr lang="en-US" altLang="en-US" sz="17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marL="55245" algn="l" rtl="0" eaLnBrk="0">
                <a:lnSpc>
                  <a:spcPts val="2390"/>
                </a:lnSpc>
                <a:spcBef>
                  <a:spcPts val="515"/>
                </a:spcBef>
              </a:pPr>
              <a:r>
                <a:rPr sz="1700" kern="0" spc="8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内层完整循环要折腾几</a:t>
              </a:r>
              <a:r>
                <a:rPr sz="1700" kern="0" spc="7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次 </a:t>
              </a:r>
              <a:r>
                <a:rPr sz="1700" kern="0" spc="-3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700" kern="0" spc="-35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3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？？</a:t>
              </a:r>
              <a:endParaRPr lang="en-US" altLang="en-US" sz="17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36195" indent="2540" algn="l" rtl="0" eaLnBrk="0">
                <a:lnSpc>
                  <a:spcPct val="135000"/>
                </a:lnSpc>
                <a:spcBef>
                  <a:spcPts val="0"/>
                </a:spcBef>
              </a:pPr>
              <a:r>
                <a:rPr sz="1700" kern="0" spc="8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第一次就</a:t>
              </a:r>
              <a:r>
                <a:rPr sz="1700" kern="0" spc="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break</a:t>
              </a:r>
              <a:r>
                <a:rPr sz="1700" kern="0" spc="8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，j 等于多少捏</a:t>
              </a:r>
              <a:r>
                <a:rPr sz="1700" kern="0" spc="7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4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700" kern="0" spc="-35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4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700" kern="0" spc="-37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4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700" kern="0" spc="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</a:t>
              </a:r>
              <a:r>
                <a:rPr sz="1700" kern="0" spc="5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怎么让 i 活得更久</a:t>
              </a:r>
              <a:r>
                <a:rPr sz="1700" kern="0" spc="9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1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700" kern="0" spc="-37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1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？？</a:t>
              </a:r>
              <a:endParaRPr lang="en-US" altLang="en-US" sz="1700" dirty="0"/>
            </a:p>
          </p:txBody>
        </p:sp>
        <p:sp>
          <p:nvSpPr>
            <p:cNvPr id="424" name="textbox 424"/>
            <p:cNvSpPr/>
            <p:nvPr/>
          </p:nvSpPr>
          <p:spPr>
            <a:xfrm>
              <a:off x="844511" y="2117304"/>
              <a:ext cx="195579" cy="1130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685"/>
                </a:lnSpc>
              </a:pPr>
              <a:r>
                <a:rPr sz="1700" b="1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...</a:t>
              </a:r>
              <a:endParaRPr lang="en-US" altLang="en-US" sz="1700" dirty="0"/>
            </a:p>
          </p:txBody>
        </p:sp>
        <p:pic>
          <p:nvPicPr>
            <p:cNvPr id="426" name="picture 4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547539" y="1712797"/>
              <a:ext cx="53975" cy="1826767"/>
            </a:xfrm>
            <a:prstGeom prst="rect">
              <a:avLst/>
            </a:prstGeom>
          </p:spPr>
        </p:pic>
        <p:pic>
          <p:nvPicPr>
            <p:cNvPr id="428" name="picture 4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4084065" y="2295981"/>
              <a:ext cx="53975" cy="964882"/>
            </a:xfrm>
            <a:prstGeom prst="rect">
              <a:avLst/>
            </a:prstGeom>
          </p:spPr>
        </p:pic>
      </p:grpSp>
      <p:pic>
        <p:nvPicPr>
          <p:cNvPr id="430" name="picture 4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393611" y="1587779"/>
            <a:ext cx="5150764" cy="4800066"/>
          </a:xfrm>
          <a:prstGeom prst="rect">
            <a:avLst/>
          </a:prstGeom>
        </p:spPr>
      </p:pic>
      <p:sp>
        <p:nvSpPr>
          <p:cNvPr id="432" name="textbox 432"/>
          <p:cNvSpPr/>
          <p:nvPr/>
        </p:nvSpPr>
        <p:spPr>
          <a:xfrm>
            <a:off x="6908076" y="2609850"/>
            <a:ext cx="2731770" cy="3637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sz="16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600" b="1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 i</a:t>
            </a:r>
            <a:r>
              <a:rPr sz="16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6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r>
              <a:rPr sz="1600" b="1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600" b="1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16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n;</a:t>
            </a:r>
            <a:r>
              <a:rPr sz="1600" b="1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i++</a:t>
            </a:r>
            <a:r>
              <a:rPr sz="16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6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endParaRPr lang="en-US" altLang="en-US" sz="1600" dirty="0"/>
          </a:p>
          <a:p>
            <a:pPr algn="l" rtl="0" eaLnBrk="0">
              <a:lnSpc>
                <a:spcPct val="154000"/>
              </a:lnSpc>
            </a:pPr>
            <a:endParaRPr lang="en-US" altLang="en-US" sz="1000" dirty="0"/>
          </a:p>
          <a:p>
            <a:pPr marL="683895" algn="l" rtl="0" eaLnBrk="0">
              <a:lnSpc>
                <a:spcPts val="2385"/>
              </a:lnSpc>
              <a:spcBef>
                <a:spcPts val="510"/>
              </a:spcBef>
              <a:tabLst>
                <a:tab pos="726440" algn="l"/>
              </a:tabLst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700" b="1" kern="0" spc="-3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…)</a:t>
            </a:r>
            <a:endParaRPr lang="en-US" altLang="en-US" sz="1700" dirty="0"/>
          </a:p>
          <a:p>
            <a:pPr marL="932815" algn="l" rtl="0" eaLnBrk="0">
              <a:lnSpc>
                <a:spcPts val="2375"/>
              </a:lnSpc>
            </a:pPr>
            <a:r>
              <a:rPr sz="1700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continue;</a:t>
            </a:r>
            <a:endParaRPr lang="en-US" altLang="en-US" sz="1700" dirty="0"/>
          </a:p>
          <a:p>
            <a:pPr marL="514985" algn="l" rtl="0" eaLnBrk="0">
              <a:lnSpc>
                <a:spcPts val="2375"/>
              </a:lnSpc>
            </a:pP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 (</a:t>
            </a:r>
            <a:r>
              <a:rPr sz="1700" b="1" kern="0" spc="-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…)</a:t>
            </a:r>
            <a:endParaRPr lang="en-US" altLang="en-US" sz="1700" dirty="0"/>
          </a:p>
          <a:p>
            <a:pPr marL="932815" algn="l" rtl="0" eaLnBrk="0">
              <a:lnSpc>
                <a:spcPts val="2375"/>
              </a:lnSpc>
            </a:pPr>
            <a:r>
              <a:rPr sz="1700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goto flag;</a:t>
            </a:r>
            <a:endParaRPr lang="en-US" altLang="en-US" sz="1700" dirty="0"/>
          </a:p>
          <a:p>
            <a:pPr marL="511175" algn="l" rtl="0" eaLnBrk="0">
              <a:lnSpc>
                <a:spcPts val="2380"/>
              </a:lnSpc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else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endParaRPr lang="en-US" altLang="en-US" sz="1700" dirty="0"/>
          </a:p>
          <a:p>
            <a:pPr algn="l" rtl="0" eaLnBrk="0">
              <a:lnSpc>
                <a:spcPct val="154000"/>
              </a:lnSpc>
            </a:pPr>
            <a:endParaRPr lang="en-US" altLang="en-US" sz="1000" dirty="0"/>
          </a:p>
          <a:p>
            <a:pPr marL="507365" algn="l" rtl="0" eaLnBrk="0">
              <a:lnSpc>
                <a:spcPts val="2385"/>
              </a:lnSpc>
              <a:spcBef>
                <a:spcPts val="515"/>
              </a:spcBef>
            </a:pPr>
            <a:r>
              <a:rPr sz="17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endParaRPr lang="en-US" altLang="en-US" sz="1700" dirty="0"/>
          </a:p>
          <a:p>
            <a:pPr marL="929005" algn="l" rtl="0" eaLnBrk="0">
              <a:lnSpc>
                <a:spcPts val="2365"/>
              </a:lnSpc>
              <a:spcBef>
                <a:spcPts val="10"/>
              </a:spcBef>
            </a:pPr>
            <a:r>
              <a:rPr sz="17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en-US" sz="1700" dirty="0"/>
          </a:p>
          <a:p>
            <a:pPr marL="12700" algn="l" rtl="0" eaLnBrk="0">
              <a:lnSpc>
                <a:spcPts val="2380"/>
              </a:lnSpc>
            </a:pPr>
            <a:r>
              <a:rPr sz="1700" b="1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</a:t>
            </a:r>
            <a:r>
              <a:rPr sz="1700" b="1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en-US" sz="1700" dirty="0"/>
          </a:p>
          <a:p>
            <a:pPr algn="l" rtl="0" eaLnBrk="0">
              <a:lnSpc>
                <a:spcPct val="102000"/>
              </a:lnSpc>
            </a:pPr>
            <a:endParaRPr lang="en-US" altLang="en-US" sz="13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marL="461010" algn="l" rtl="0" eaLnBrk="0">
              <a:lnSpc>
                <a:spcPts val="695"/>
              </a:lnSpc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en-US" altLang="en-US" sz="1700" dirty="0"/>
          </a:p>
        </p:txBody>
      </p:sp>
      <p:sp>
        <p:nvSpPr>
          <p:cNvPr id="434" name="textbox 434"/>
          <p:cNvSpPr/>
          <p:nvPr/>
        </p:nvSpPr>
        <p:spPr>
          <a:xfrm>
            <a:off x="7859496" y="4926507"/>
            <a:ext cx="234950" cy="114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95"/>
              </a:lnSpc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en-US" altLang="en-US" sz="1700" dirty="0"/>
          </a:p>
        </p:txBody>
      </p:sp>
      <p:sp>
        <p:nvSpPr>
          <p:cNvPr id="436" name="textbox 436"/>
          <p:cNvSpPr/>
          <p:nvPr/>
        </p:nvSpPr>
        <p:spPr>
          <a:xfrm>
            <a:off x="7410437" y="3212891"/>
            <a:ext cx="173989" cy="380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37000"/>
              </a:lnSpc>
            </a:pP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</a:t>
            </a:r>
            <a:endParaRPr lang="en-US" altLang="en-US" sz="1700" dirty="0"/>
          </a:p>
        </p:txBody>
      </p:sp>
      <p:sp>
        <p:nvSpPr>
          <p:cNvPr id="438" name="textbox 438"/>
          <p:cNvSpPr/>
          <p:nvPr/>
        </p:nvSpPr>
        <p:spPr>
          <a:xfrm>
            <a:off x="7409980" y="3116757"/>
            <a:ext cx="195579" cy="113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34000"/>
              </a:lnSpc>
            </a:pP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en-US" altLang="en-US" sz="1700" dirty="0"/>
          </a:p>
        </p:txBody>
      </p:sp>
      <p:sp>
        <p:nvSpPr>
          <p:cNvPr id="440" name="textbox 440"/>
          <p:cNvSpPr/>
          <p:nvPr/>
        </p:nvSpPr>
        <p:spPr>
          <a:xfrm>
            <a:off x="729758" y="706200"/>
            <a:ext cx="6569709" cy="529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965"/>
              </a:lnSpc>
            </a:pP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sz="32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5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3200" kern="0" spc="-7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break</a:t>
            </a:r>
            <a:r>
              <a:rPr sz="32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5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3200" kern="0" spc="-7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continue</a:t>
            </a:r>
            <a:r>
              <a:rPr sz="32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5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3200" kern="0" spc="-7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goto</a:t>
            </a:r>
            <a:r>
              <a:rPr sz="3200" b="1" kern="0" spc="5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语句</a:t>
            </a:r>
            <a:endParaRPr lang="en-US" altLang="en-US" sz="3200" dirty="0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9672994" y="1179272"/>
            <a:ext cx="1420235" cy="1420235"/>
            <a:chOff x="0" y="0"/>
            <a:chExt cx="1420235" cy="1420235"/>
          </a:xfrm>
        </p:grpSpPr>
        <p:pic>
          <p:nvPicPr>
            <p:cNvPr id="442" name="picture 4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420235" cy="1420235"/>
            </a:xfrm>
            <a:prstGeom prst="rect">
              <a:avLst/>
            </a:prstGeom>
          </p:spPr>
        </p:pic>
        <p:sp>
          <p:nvSpPr>
            <p:cNvPr id="444" name="textbox 444"/>
            <p:cNvSpPr/>
            <p:nvPr/>
          </p:nvSpPr>
          <p:spPr>
            <a:xfrm>
              <a:off x="-12700" y="-12700"/>
              <a:ext cx="1445894" cy="1445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9000"/>
                </a:lnSpc>
              </a:pPr>
              <a:endParaRPr lang="en-US" altLang="en-US" sz="1000" dirty="0"/>
            </a:p>
            <a:p>
              <a:pPr marL="321945" algn="l" rtl="0" eaLnBrk="0">
                <a:lnSpc>
                  <a:spcPct val="82000"/>
                </a:lnSpc>
                <a:spcBef>
                  <a:spcPts val="5"/>
                </a:spcBef>
              </a:pPr>
              <a:r>
                <a:rPr sz="1700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敢不敢</a:t>
              </a:r>
              <a:endParaRPr lang="en-US" altLang="en-US" sz="1700" dirty="0"/>
            </a:p>
            <a:p>
              <a:pPr marL="270510" algn="l" rtl="0" eaLnBrk="0">
                <a:lnSpc>
                  <a:spcPts val="2505"/>
                </a:lnSpc>
              </a:pPr>
              <a:r>
                <a:rPr sz="1700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goto???</a:t>
              </a:r>
              <a:endParaRPr lang="en-US" altLang="en-US" sz="17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6819408" y="1856457"/>
            <a:ext cx="1912940" cy="658081"/>
            <a:chOff x="0" y="0"/>
            <a:chExt cx="1912940" cy="658081"/>
          </a:xfrm>
        </p:grpSpPr>
        <p:pic>
          <p:nvPicPr>
            <p:cNvPr id="446" name="picture 4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912940" cy="658081"/>
            </a:xfrm>
            <a:prstGeom prst="rect">
              <a:avLst/>
            </a:prstGeom>
          </p:spPr>
        </p:pic>
        <p:sp>
          <p:nvSpPr>
            <p:cNvPr id="448" name="textbox 448"/>
            <p:cNvSpPr/>
            <p:nvPr/>
          </p:nvSpPr>
          <p:spPr>
            <a:xfrm>
              <a:off x="-12700" y="-12700"/>
              <a:ext cx="1938654" cy="683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</a:pPr>
              <a:endParaRPr lang="en-US" altLang="en-US" sz="300" dirty="0"/>
            </a:p>
            <a:p>
              <a:pPr marL="389890" algn="l" rtl="0" eaLnBrk="0">
                <a:lnSpc>
                  <a:spcPts val="3185"/>
                </a:lnSpc>
                <a:spcBef>
                  <a:spcPts val="0"/>
                </a:spcBef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for</a:t>
              </a:r>
              <a:r>
                <a:rPr sz="2300" b="1" kern="0" spc="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语句</a:t>
              </a:r>
              <a:endParaRPr lang="en-US" altLang="en-US" sz="2300" dirty="0"/>
            </a:p>
          </p:txBody>
        </p:sp>
      </p:grpSp>
      <p:sp>
        <p:nvSpPr>
          <p:cNvPr id="450" name="textbox 450"/>
          <p:cNvSpPr/>
          <p:nvPr/>
        </p:nvSpPr>
        <p:spPr>
          <a:xfrm>
            <a:off x="1639341" y="1888934"/>
            <a:ext cx="1145539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85"/>
              </a:lnSpc>
            </a:pPr>
            <a:r>
              <a:rPr sz="2300" b="1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</a:t>
            </a:r>
            <a:r>
              <a:rPr sz="2300" b="1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语句</a:t>
            </a:r>
            <a:endParaRPr lang="en-US" altLang="en-US" sz="2300" dirty="0"/>
          </a:p>
        </p:txBody>
      </p:sp>
      <p:sp>
        <p:nvSpPr>
          <p:cNvPr id="452" name="textbox 452"/>
          <p:cNvSpPr/>
          <p:nvPr/>
        </p:nvSpPr>
        <p:spPr>
          <a:xfrm>
            <a:off x="5515235" y="3115719"/>
            <a:ext cx="198754" cy="13125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8000"/>
              </a:lnSpc>
            </a:pPr>
            <a:endParaRPr lang="en-US" altLang="en-US" sz="100" dirty="0"/>
          </a:p>
          <a:p>
            <a:pPr marL="12700" indent="53975" algn="l" rtl="0" eaLnBrk="0">
              <a:lnSpc>
                <a:spcPct val="106000"/>
              </a:lnSpc>
            </a:pPr>
            <a:r>
              <a:rPr sz="10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10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4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4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</a:t>
            </a:r>
            <a:r>
              <a:rPr sz="14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</a:t>
            </a:r>
            <a:r>
              <a:rPr sz="14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</a:t>
            </a:r>
            <a:r>
              <a:rPr sz="14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4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</a:t>
            </a:r>
            <a:endParaRPr lang="en-US" altLang="en-US" sz="1400" dirty="0"/>
          </a:p>
        </p:txBody>
      </p:sp>
      <p:sp>
        <p:nvSpPr>
          <p:cNvPr id="454" name="textbox 45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456" name="textbox 456"/>
          <p:cNvSpPr/>
          <p:nvPr/>
        </p:nvSpPr>
        <p:spPr>
          <a:xfrm>
            <a:off x="5074597" y="3408187"/>
            <a:ext cx="161925" cy="1036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4000"/>
              </a:lnSpc>
            </a:pPr>
            <a:endParaRPr lang="en-US" altLang="en-US" sz="100" dirty="0"/>
          </a:p>
          <a:p>
            <a:pPr marL="12700" indent="16510" algn="l" rtl="0" eaLnBrk="0">
              <a:lnSpc>
                <a:spcPct val="101000"/>
              </a:lnSpc>
            </a:pPr>
            <a:r>
              <a:rPr sz="1100" kern="0" spc="8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11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1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1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</a:t>
            </a:r>
            <a:r>
              <a:rPr sz="11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</a:t>
            </a:r>
            <a:r>
              <a:rPr sz="11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</a:t>
            </a:r>
            <a:r>
              <a:rPr sz="11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</a:t>
            </a:r>
            <a:endParaRPr lang="en-US" altLang="en-US" sz="11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0" name="picture 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 rot="21600000">
            <a:off x="6400800" y="1222541"/>
            <a:ext cx="5446953" cy="5635458"/>
            <a:chOff x="0" y="0"/>
            <a:chExt cx="5446953" cy="5635458"/>
          </a:xfrm>
        </p:grpSpPr>
        <p:pic>
          <p:nvPicPr>
            <p:cNvPr id="462" name="picture 46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237043" cy="5635458"/>
            </a:xfrm>
            <a:prstGeom prst="rect">
              <a:avLst/>
            </a:prstGeom>
          </p:spPr>
        </p:pic>
        <p:sp>
          <p:nvSpPr>
            <p:cNvPr id="464" name="textbox 464"/>
            <p:cNvSpPr/>
            <p:nvPr/>
          </p:nvSpPr>
          <p:spPr>
            <a:xfrm>
              <a:off x="526135" y="666393"/>
              <a:ext cx="4933950" cy="49422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271145" algn="l" rtl="0" eaLnBrk="0">
                <a:lnSpc>
                  <a:spcPts val="3185"/>
                </a:lnSpc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switch</a:t>
              </a:r>
              <a:r>
                <a:rPr sz="2300" b="1" kern="0" spc="1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case</a:t>
              </a:r>
              <a:endParaRPr lang="en-US" altLang="en-US" sz="23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162560" algn="l" rtl="0" eaLnBrk="0">
                <a:lnSpc>
                  <a:spcPct val="94000"/>
                </a:lnSpc>
                <a:spcBef>
                  <a:spcPts val="605"/>
                </a:spcBef>
              </a:pPr>
              <a:r>
                <a:rPr sz="20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Q：</a:t>
              </a:r>
              <a:r>
                <a:rPr sz="2000" b="1" kern="0" spc="-4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000" b="1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是男是女</a:t>
              </a:r>
              <a:endParaRPr lang="en-US" altLang="en-US" sz="2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2390"/>
                </a:lnSpc>
                <a:spcBef>
                  <a:spcPts val="520"/>
                </a:spcBef>
              </a:pPr>
              <a:r>
                <a:rPr sz="1700" b="1" kern="0" spc="3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输入：</a:t>
              </a:r>
              <a:r>
                <a:rPr sz="1700" b="1" kern="0" spc="15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性别（0  或</a:t>
              </a:r>
              <a:r>
                <a:rPr sz="1700" b="1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1）</a:t>
              </a:r>
              <a:endParaRPr lang="en-US" altLang="en-US" sz="17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2390"/>
                </a:lnSpc>
                <a:spcBef>
                  <a:spcPts val="520"/>
                </a:spcBef>
              </a:pPr>
              <a:r>
                <a:rPr sz="1700" b="1" kern="0" spc="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输出：</a:t>
              </a:r>
              <a:r>
                <a:rPr sz="1700" b="1" kern="0" spc="8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You are handsome</a:t>
              </a:r>
              <a:r>
                <a:rPr sz="17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!</a:t>
              </a:r>
              <a:endParaRPr lang="en-US" altLang="en-US" sz="1700" dirty="0"/>
            </a:p>
            <a:p>
              <a:pPr marL="755015" algn="l" rtl="0" eaLnBrk="0">
                <a:lnSpc>
                  <a:spcPct val="99000"/>
                </a:lnSpc>
                <a:spcBef>
                  <a:spcPts val="120"/>
                </a:spcBef>
              </a:pPr>
              <a:r>
                <a:rPr sz="1700" b="1" kern="0" spc="13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或</a:t>
              </a:r>
              <a:r>
                <a:rPr sz="1700" b="1" kern="0" spc="47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You</a:t>
              </a:r>
              <a:r>
                <a:rPr sz="17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are</a:t>
              </a:r>
              <a:r>
                <a:rPr sz="17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graceful</a:t>
              </a:r>
              <a:r>
                <a:rPr sz="17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!</a:t>
              </a:r>
              <a:endParaRPr lang="en-US" altLang="en-US" sz="1700" dirty="0"/>
            </a:p>
            <a:p>
              <a:pPr marL="755015" algn="l" rtl="0" eaLnBrk="0">
                <a:lnSpc>
                  <a:spcPct val="99000"/>
                </a:lnSpc>
                <a:spcBef>
                  <a:spcPts val="140"/>
                </a:spcBef>
              </a:pPr>
              <a:r>
                <a:rPr sz="1700" b="1" kern="0" spc="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或</a:t>
              </a:r>
              <a:r>
                <a:rPr sz="1700" b="1" kern="0" spc="47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Who you are</a:t>
              </a:r>
              <a:r>
                <a:rPr sz="17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?</a:t>
              </a:r>
              <a:endParaRPr lang="en-US" altLang="en-US" sz="1700" dirty="0"/>
            </a:p>
            <a:p>
              <a:pPr algn="l" rtl="0" eaLnBrk="0">
                <a:lnSpc>
                  <a:spcPct val="11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0000"/>
                </a:lnSpc>
              </a:pPr>
              <a:endParaRPr lang="en-US" altLang="en-US" sz="1000" dirty="0"/>
            </a:p>
            <a:p>
              <a:pPr marL="3482975" indent="114935" algn="l" rtl="0" eaLnBrk="0">
                <a:lnSpc>
                  <a:spcPct val="99000"/>
                </a:lnSpc>
                <a:spcBef>
                  <a:spcPts val="515"/>
                </a:spcBef>
              </a:pPr>
              <a:r>
                <a:rPr sz="1700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必须为</a:t>
              </a: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  </a:t>
              </a: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整形变量</a:t>
              </a:r>
              <a:endParaRPr lang="en-US" altLang="en-US" sz="17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700" dirty="0"/>
            </a:p>
            <a:p>
              <a:pPr algn="r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kern="0" spc="-1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@ zzw</a:t>
              </a:r>
              <a:endParaRPr lang="en-US" altLang="en-US" sz="1700" dirty="0"/>
            </a:p>
          </p:txBody>
        </p:sp>
      </p:grpSp>
      <p:grpSp>
        <p:nvGrpSpPr>
          <p:cNvPr id="58" name="group 58"/>
          <p:cNvGrpSpPr/>
          <p:nvPr/>
        </p:nvGrpSpPr>
        <p:grpSpPr>
          <a:xfrm rot="21600000">
            <a:off x="854963" y="1222541"/>
            <a:ext cx="5137403" cy="5158446"/>
            <a:chOff x="0" y="0"/>
            <a:chExt cx="5137403" cy="5158446"/>
          </a:xfrm>
        </p:grpSpPr>
        <p:pic>
          <p:nvPicPr>
            <p:cNvPr id="466" name="picture 4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5137403" cy="5158446"/>
            </a:xfrm>
            <a:prstGeom prst="rect">
              <a:avLst/>
            </a:prstGeom>
          </p:spPr>
        </p:pic>
        <p:sp>
          <p:nvSpPr>
            <p:cNvPr id="468" name="textbox 468"/>
            <p:cNvSpPr/>
            <p:nvPr/>
          </p:nvSpPr>
          <p:spPr>
            <a:xfrm>
              <a:off x="567728" y="676337"/>
              <a:ext cx="1859914" cy="37172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3185"/>
                </a:lnSpc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while</a:t>
              </a:r>
              <a:r>
                <a:rPr sz="2300" b="1" kern="0" spc="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语句</a:t>
              </a:r>
              <a:endParaRPr lang="en-US" altLang="en-US" sz="2300" dirty="0"/>
            </a:p>
            <a:p>
              <a:pPr algn="l" rtl="0" eaLnBrk="0">
                <a:lnSpc>
                  <a:spcPct val="14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8000"/>
                </a:lnSpc>
              </a:pPr>
              <a:endParaRPr lang="en-US" altLang="en-US" sz="1000" dirty="0"/>
            </a:p>
            <a:p>
              <a:pPr marL="57150" algn="l" rtl="0" eaLnBrk="0">
                <a:lnSpc>
                  <a:spcPts val="2390"/>
                </a:lnSpc>
                <a:spcBef>
                  <a:spcPts val="515"/>
                </a:spcBef>
              </a:pP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time;</a:t>
              </a:r>
              <a:endParaRPr lang="en-US" altLang="en-US" sz="1700" dirty="0"/>
            </a:p>
            <a:p>
              <a:pPr algn="r" rtl="0" eaLnBrk="0">
                <a:lnSpc>
                  <a:spcPts val="2390"/>
                </a:lnSpc>
                <a:spcBef>
                  <a:spcPts val="850"/>
                </a:spcBef>
              </a:pP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while</a:t>
              </a:r>
              <a:r>
                <a:rPr sz="17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</a:t>
              </a:r>
              <a:r>
                <a:rPr sz="1700" b="1" kern="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time</a:t>
              </a:r>
              <a:r>
                <a:rPr sz="1700" b="1" kern="0" spc="5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--</a:t>
              </a:r>
              <a:r>
                <a:rPr sz="17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){</a:t>
              </a:r>
              <a:endParaRPr lang="en-US" altLang="en-US" sz="1700" dirty="0"/>
            </a:p>
            <a:p>
              <a:pPr algn="l" rtl="0" eaLnBrk="0">
                <a:lnSpc>
                  <a:spcPct val="163000"/>
                </a:lnSpc>
              </a:pPr>
              <a:endParaRPr lang="en-US" altLang="en-US" sz="1000" dirty="0"/>
            </a:p>
            <a:p>
              <a:pPr marL="487680" algn="l" rtl="0" eaLnBrk="0">
                <a:lnSpc>
                  <a:spcPts val="695"/>
                </a:lnSpc>
                <a:spcBef>
                  <a:spcPts val="510"/>
                </a:spcBef>
              </a:pPr>
              <a:r>
                <a:rPr sz="1700" b="1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...</a:t>
              </a:r>
              <a:endParaRPr lang="en-US" altLang="en-US" sz="1700" dirty="0"/>
            </a:p>
            <a:p>
              <a:pPr marL="488315" algn="l" rtl="0" eaLnBrk="0">
                <a:lnSpc>
                  <a:spcPts val="2390"/>
                </a:lnSpc>
                <a:spcBef>
                  <a:spcPts val="930"/>
                </a:spcBef>
              </a:pP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if(...)</a:t>
              </a:r>
              <a:endParaRPr lang="en-US" altLang="en-US" sz="1700" dirty="0"/>
            </a:p>
            <a:p>
              <a:pPr marL="799465" algn="l" rtl="0" eaLnBrk="0">
                <a:lnSpc>
                  <a:spcPts val="2390"/>
                </a:lnSpc>
                <a:spcBef>
                  <a:spcPts val="850"/>
                </a:spcBef>
              </a:pP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break</a:t>
              </a:r>
              <a:r>
                <a:rPr sz="17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;</a:t>
              </a:r>
              <a:endParaRPr lang="en-US" altLang="en-US" sz="1700" dirty="0"/>
            </a:p>
            <a:p>
              <a:pPr algn="l" rtl="0" eaLnBrk="0">
                <a:lnSpc>
                  <a:spcPct val="163000"/>
                </a:lnSpc>
              </a:pPr>
              <a:endParaRPr lang="en-US" altLang="en-US" sz="1000" dirty="0"/>
            </a:p>
            <a:p>
              <a:pPr marL="495300" algn="l" rtl="0" eaLnBrk="0">
                <a:lnSpc>
                  <a:spcPts val="695"/>
                </a:lnSpc>
                <a:spcBef>
                  <a:spcPts val="510"/>
                </a:spcBef>
              </a:pP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</a:t>
              </a:r>
              <a:endParaRPr lang="en-US" altLang="en-US" sz="17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700" dirty="0"/>
            </a:p>
            <a:p>
              <a:pPr marL="234315" algn="l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b="1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endParaRPr lang="en-US" altLang="en-US" sz="1700" dirty="0"/>
            </a:p>
          </p:txBody>
        </p:sp>
      </p:grpSp>
      <p:sp>
        <p:nvSpPr>
          <p:cNvPr id="470" name="textbox 470"/>
          <p:cNvSpPr/>
          <p:nvPr/>
        </p:nvSpPr>
        <p:spPr>
          <a:xfrm>
            <a:off x="715919" y="706200"/>
            <a:ext cx="5221604" cy="476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while</a:t>
            </a:r>
            <a:r>
              <a:rPr sz="32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2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–</a:t>
            </a:r>
            <a:r>
              <a:rPr sz="3200" kern="0" spc="-6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switch</a:t>
            </a:r>
            <a:r>
              <a:rPr sz="32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2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3200" kern="0" spc="-7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case</a:t>
            </a:r>
            <a:r>
              <a:rPr sz="3200" kern="0" spc="-7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200" b="1" kern="0" spc="2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语句</a:t>
            </a:r>
            <a:endParaRPr lang="en-US" altLang="en-US" sz="3200" dirty="0"/>
          </a:p>
        </p:txBody>
      </p:sp>
      <p:sp>
        <p:nvSpPr>
          <p:cNvPr id="472" name="textbox 472"/>
          <p:cNvSpPr/>
          <p:nvPr/>
        </p:nvSpPr>
        <p:spPr>
          <a:xfrm>
            <a:off x="10408487" y="1487042"/>
            <a:ext cx="922019" cy="812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381000" indent="-368935" algn="l" rtl="0" eaLnBrk="0">
              <a:lnSpc>
                <a:spcPct val="106000"/>
              </a:lnSpc>
            </a:pPr>
            <a:r>
              <a:rPr sz="1700" kern="0" spc="6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断人后路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endParaRPr lang="en-US" altLang="en-US" sz="1700" dirty="0"/>
          </a:p>
          <a:p>
            <a:pPr marL="14605" algn="l" rtl="0" eaLnBrk="0">
              <a:lnSpc>
                <a:spcPct val="91000"/>
              </a:lnSpc>
              <a:spcBef>
                <a:spcPts val="15"/>
              </a:spcBef>
            </a:pP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留条后路</a:t>
            </a:r>
            <a:endParaRPr lang="en-US" altLang="en-US" sz="1700" dirty="0"/>
          </a:p>
        </p:txBody>
      </p:sp>
      <p:sp>
        <p:nvSpPr>
          <p:cNvPr id="474" name="textbox 474"/>
          <p:cNvSpPr/>
          <p:nvPr/>
        </p:nvSpPr>
        <p:spPr>
          <a:xfrm>
            <a:off x="4308449" y="1587880"/>
            <a:ext cx="932180" cy="536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marL="12700" indent="635" algn="l" rtl="0" eaLnBrk="0">
              <a:lnSpc>
                <a:spcPct val="99000"/>
              </a:lnSpc>
            </a:pP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省事一点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有点危险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6"/>
          <p:cNvSpPr/>
          <p:nvPr/>
        </p:nvSpPr>
        <p:spPr>
          <a:xfrm>
            <a:off x="1982800" y="2992299"/>
            <a:ext cx="2355214" cy="969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622935" algn="l" rtl="0" eaLnBrk="0">
              <a:lnSpc>
                <a:spcPct val="90000"/>
              </a:lnSpc>
            </a:pPr>
            <a:r>
              <a:rPr sz="3200" b="1" kern="0" spc="28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Basic</a:t>
            </a:r>
            <a:endParaRPr lang="en-US" altLang="en-US" sz="3200" dirty="0"/>
          </a:p>
          <a:p>
            <a:pPr marL="12700" algn="l" rtl="0" eaLnBrk="0">
              <a:lnSpc>
                <a:spcPct val="93000"/>
              </a:lnSpc>
              <a:spcBef>
                <a:spcPts val="400"/>
              </a:spcBef>
            </a:pPr>
            <a:r>
              <a:rPr sz="3200" b="1" kern="0" spc="33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Knowledge</a:t>
            </a:r>
            <a:endParaRPr lang="en-US" altLang="en-US" sz="3200" dirty="0"/>
          </a:p>
        </p:txBody>
      </p:sp>
      <p:sp>
        <p:nvSpPr>
          <p:cNvPr id="18" name="textbox 18"/>
          <p:cNvSpPr/>
          <p:nvPr/>
        </p:nvSpPr>
        <p:spPr>
          <a:xfrm>
            <a:off x="7926311" y="2991892"/>
            <a:ext cx="1835150" cy="959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1000"/>
              </a:lnSpc>
            </a:pPr>
            <a:r>
              <a:rPr sz="3200" b="1" kern="0" spc="35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Problem</a:t>
            </a:r>
            <a:endParaRPr lang="en-US" altLang="en-US" sz="3200" dirty="0"/>
          </a:p>
          <a:p>
            <a:pPr marL="144145" algn="l" rtl="0" eaLnBrk="0">
              <a:lnSpc>
                <a:spcPts val="4615"/>
              </a:lnSpc>
            </a:pPr>
            <a:r>
              <a:rPr sz="3200" b="1" kern="0" spc="29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Solving</a:t>
            </a:r>
            <a:endParaRPr lang="en-US" altLang="en-US" sz="32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642372" y="3436373"/>
            <a:ext cx="691264" cy="78352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12912" y="2510132"/>
            <a:ext cx="537453" cy="6711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8" name="picture 4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0" name="textbox 48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4" name="picture 4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21600000">
            <a:off x="588798" y="1531593"/>
            <a:ext cx="10482248" cy="3336062"/>
            <a:chOff x="0" y="0"/>
            <a:chExt cx="10482248" cy="3336062"/>
          </a:xfrm>
        </p:grpSpPr>
        <p:pic>
          <p:nvPicPr>
            <p:cNvPr id="486" name="picture 4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0482248" cy="3336062"/>
            </a:xfrm>
            <a:prstGeom prst="rect">
              <a:avLst/>
            </a:prstGeom>
          </p:spPr>
        </p:pic>
        <p:sp>
          <p:nvSpPr>
            <p:cNvPr id="488" name="textbox 488"/>
            <p:cNvSpPr/>
            <p:nvPr/>
          </p:nvSpPr>
          <p:spPr>
            <a:xfrm>
              <a:off x="1145704" y="62586"/>
              <a:ext cx="8582659" cy="31578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3185"/>
                </a:lnSpc>
              </a:pP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ElementType</a:t>
              </a:r>
              <a:r>
                <a:rPr sz="2300" b="1" kern="0" spc="6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ArrayName  [ElementNumber]  =  {a, b, c,</a:t>
              </a:r>
              <a:r>
                <a:rPr sz="2300" b="1" kern="0" spc="1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…}</a:t>
              </a:r>
              <a:endParaRPr lang="en-US" altLang="en-US" sz="23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marL="7707630" algn="l" rtl="0" eaLnBrk="0">
                <a:lnSpc>
                  <a:spcPct val="92000"/>
                </a:lnSpc>
                <a:spcBef>
                  <a:spcPts val="520"/>
                </a:spcBef>
              </a:pP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赋值</a:t>
              </a:r>
              <a:endParaRPr lang="en-US" altLang="en-US" sz="17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marL="5507990" algn="l" rtl="0" eaLnBrk="0">
                <a:lnSpc>
                  <a:spcPts val="2390"/>
                </a:lnSpc>
                <a:spcBef>
                  <a:spcPts val="510"/>
                </a:spcBef>
              </a:pP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数组大小（元素个数）</a:t>
              </a:r>
              <a:endParaRPr lang="en-US" altLang="en-US" sz="1700" dirty="0"/>
            </a:p>
            <a:p>
              <a:pPr marL="5499100" algn="l" rtl="0" eaLnBrk="0">
                <a:lnSpc>
                  <a:spcPts val="2115"/>
                </a:lnSpc>
                <a:spcBef>
                  <a:spcPts val="155"/>
                </a:spcBef>
              </a:pPr>
              <a:r>
                <a:rPr sz="1500" kern="0" spc="6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N大小的数组，</a:t>
              </a:r>
              <a:r>
                <a:rPr sz="1500" kern="0" spc="-29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500" kern="0" spc="6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尾元素下标 </a:t>
              </a:r>
              <a:r>
                <a:rPr sz="1500" kern="0" spc="-1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500" kern="0" spc="-33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500" kern="0" spc="-1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？？</a:t>
              </a:r>
              <a:endParaRPr lang="en-US" altLang="en-US" sz="1500" dirty="0"/>
            </a:p>
            <a:p>
              <a:pPr marL="3351530" algn="l" rtl="0" eaLnBrk="0">
                <a:lnSpc>
                  <a:spcPts val="2390"/>
                </a:lnSpc>
                <a:spcBef>
                  <a:spcPts val="1585"/>
                </a:spcBef>
              </a:pP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数组名 ( 数组首元素地址 )</a:t>
              </a:r>
              <a:endParaRPr lang="en-US" altLang="en-US" sz="1700" dirty="0"/>
            </a:p>
            <a:p>
              <a:pPr algn="l" rtl="0" eaLnBrk="0">
                <a:lnSpc>
                  <a:spcPct val="13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400" dirty="0"/>
            </a:p>
            <a:p>
              <a:pPr marL="1133475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元素类型 （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/ 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char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/ 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string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/</a:t>
              </a:r>
              <a:r>
                <a:rPr sz="1700" kern="0" spc="2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自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定义结构、类型）</a:t>
              </a:r>
              <a:endParaRPr lang="en-US" altLang="en-US" sz="1700" dirty="0"/>
            </a:p>
          </p:txBody>
        </p:sp>
        <p:pic>
          <p:nvPicPr>
            <p:cNvPr id="490" name="picture 4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887701" y="449606"/>
              <a:ext cx="76200" cy="2651430"/>
            </a:xfrm>
            <a:prstGeom prst="rect">
              <a:avLst/>
            </a:prstGeom>
          </p:spPr>
        </p:pic>
        <p:pic>
          <p:nvPicPr>
            <p:cNvPr id="492" name="picture 4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4082261" y="449606"/>
              <a:ext cx="76200" cy="2081034"/>
            </a:xfrm>
            <a:prstGeom prst="rect">
              <a:avLst/>
            </a:prstGeom>
          </p:spPr>
        </p:pic>
        <p:pic>
          <p:nvPicPr>
            <p:cNvPr id="494" name="picture 4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6284441" y="449606"/>
              <a:ext cx="76200" cy="1288135"/>
            </a:xfrm>
            <a:prstGeom prst="rect">
              <a:avLst/>
            </a:prstGeom>
          </p:spPr>
        </p:pic>
      </p:grpSp>
      <p:grpSp>
        <p:nvGrpSpPr>
          <p:cNvPr id="62" name="group 62"/>
          <p:cNvGrpSpPr/>
          <p:nvPr/>
        </p:nvGrpSpPr>
        <p:grpSpPr>
          <a:xfrm rot="21600000">
            <a:off x="1278636" y="5079492"/>
            <a:ext cx="9659111" cy="1498091"/>
            <a:chOff x="0" y="0"/>
            <a:chExt cx="9659111" cy="1498091"/>
          </a:xfrm>
        </p:grpSpPr>
        <p:pic>
          <p:nvPicPr>
            <p:cNvPr id="496" name="picture 4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659111" cy="1498091"/>
            </a:xfrm>
            <a:prstGeom prst="rect">
              <a:avLst/>
            </a:prstGeom>
          </p:spPr>
        </p:pic>
        <p:pic>
          <p:nvPicPr>
            <p:cNvPr id="498" name="picture 4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352091" y="168698"/>
              <a:ext cx="2127402" cy="556423"/>
            </a:xfrm>
            <a:prstGeom prst="rect">
              <a:avLst/>
            </a:prstGeom>
          </p:spPr>
        </p:pic>
        <p:sp>
          <p:nvSpPr>
            <p:cNvPr id="500" name="textbox 500"/>
            <p:cNvSpPr/>
            <p:nvPr/>
          </p:nvSpPr>
          <p:spPr>
            <a:xfrm>
              <a:off x="441540" y="225653"/>
              <a:ext cx="7721600" cy="11017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rtl="0" eaLnBrk="0">
                <a:lnSpc>
                  <a:spcPts val="2390"/>
                </a:lnSpc>
              </a:pPr>
              <a:r>
                <a:rPr sz="3000" b="1" kern="0" spc="60" baseline="500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Q：</a:t>
              </a:r>
              <a:r>
                <a:rPr sz="1900" b="1" kern="0" spc="-4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3000" b="1" kern="0" spc="60" baseline="500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逆序输出</a:t>
              </a:r>
              <a:r>
                <a:rPr sz="1900" b="1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</a:t>
              </a:r>
              <a:r>
                <a:rPr sz="19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输入n个正整数（n&lt;100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r>
                <a:rPr sz="1700" kern="0" spc="-3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</a:t>
              </a:r>
              <a:r>
                <a:rPr sz="1700" kern="0" spc="-3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50" dirty="0">
                  <a:solidFill>
                    <a:srgbClr val="00B0F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逆序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输出能被3整除的元素</a:t>
              </a:r>
              <a:endParaRPr lang="en-US" altLang="en-US" sz="1700" dirty="0"/>
            </a:p>
            <a:p>
              <a:pPr marL="12700" algn="l" rtl="0" eaLnBrk="0">
                <a:lnSpc>
                  <a:spcPts val="2390"/>
                </a:lnSpc>
                <a:spcBef>
                  <a:spcPts val="1580"/>
                </a:spcBef>
              </a:pPr>
              <a:r>
                <a:rPr sz="1700" b="1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输入：</a:t>
              </a:r>
              <a:r>
                <a:rPr sz="1700" b="1" kern="0" spc="2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n个整数，</a:t>
              </a:r>
              <a:r>
                <a:rPr sz="1700" kern="0" spc="-2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-1结尾（不包括-1）</a:t>
              </a:r>
              <a:endParaRPr lang="en-US" altLang="en-US" sz="1700" dirty="0"/>
            </a:p>
            <a:p>
              <a:pPr marL="12700" algn="l" rtl="0" eaLnBrk="0">
                <a:lnSpc>
                  <a:spcPct val="99000"/>
                </a:lnSpc>
                <a:spcBef>
                  <a:spcPts val="95"/>
                </a:spcBef>
              </a:pPr>
              <a:r>
                <a:rPr sz="1700" b="1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输出：</a:t>
              </a:r>
              <a:r>
                <a:rPr sz="1700" b="1" kern="0" spc="2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能被3整除的元素，</a:t>
              </a:r>
              <a:r>
                <a:rPr sz="1700" kern="0" spc="-3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各个数值之间用空格分隔。</a:t>
              </a:r>
              <a:endParaRPr lang="en-US" altLang="en-US" sz="1700" dirty="0"/>
            </a:p>
          </p:txBody>
        </p:sp>
      </p:grpSp>
      <p:sp>
        <p:nvSpPr>
          <p:cNvPr id="502" name="textbox 502"/>
          <p:cNvSpPr/>
          <p:nvPr/>
        </p:nvSpPr>
        <p:spPr>
          <a:xfrm>
            <a:off x="730979" y="706200"/>
            <a:ext cx="1640204" cy="475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一维数组</a:t>
            </a:r>
            <a:endParaRPr lang="en-US" altLang="en-US" sz="3200" dirty="0"/>
          </a:p>
        </p:txBody>
      </p:sp>
      <p:sp>
        <p:nvSpPr>
          <p:cNvPr id="504" name="textbox 504"/>
          <p:cNvSpPr/>
          <p:nvPr/>
        </p:nvSpPr>
        <p:spPr>
          <a:xfrm>
            <a:off x="774420" y="3547960"/>
            <a:ext cx="927100" cy="536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12700" indent="64135" algn="l" rtl="0" eaLnBrk="0">
              <a:lnSpc>
                <a:spcPct val="99000"/>
              </a:lnSpc>
            </a:pP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由0开始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下标访问</a:t>
            </a:r>
            <a:endParaRPr lang="en-US" altLang="en-US" sz="1700" dirty="0"/>
          </a:p>
        </p:txBody>
      </p:sp>
      <p:sp>
        <p:nvSpPr>
          <p:cNvPr id="506" name="textbox 50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10" name="picture 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12" name="picture 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4999" y="2208403"/>
            <a:ext cx="10425315" cy="4303521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21600000">
            <a:off x="886864" y="1531593"/>
            <a:ext cx="10563145" cy="663524"/>
            <a:chOff x="0" y="0"/>
            <a:chExt cx="10563145" cy="663524"/>
          </a:xfrm>
        </p:grpSpPr>
        <p:pic>
          <p:nvPicPr>
            <p:cNvPr id="514" name="picture 5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0563145" cy="663524"/>
            </a:xfrm>
            <a:prstGeom prst="rect">
              <a:avLst/>
            </a:prstGeom>
          </p:spPr>
        </p:pic>
        <p:sp>
          <p:nvSpPr>
            <p:cNvPr id="516" name="textbox 516"/>
            <p:cNvSpPr/>
            <p:nvPr/>
          </p:nvSpPr>
          <p:spPr>
            <a:xfrm>
              <a:off x="-12700" y="-12700"/>
              <a:ext cx="10588625" cy="6889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500" dirty="0"/>
            </a:p>
            <a:p>
              <a:pPr marL="1915160" algn="l" rtl="0" eaLnBrk="0">
                <a:lnSpc>
                  <a:spcPts val="3185"/>
                </a:lnSpc>
                <a:spcBef>
                  <a:spcPts val="5"/>
                </a:spcBef>
              </a:pP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ElementType</a:t>
              </a:r>
              <a:r>
                <a:rPr sz="2300" b="1" kern="0" spc="6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ArrayName  [row][col]  =  {</a:t>
              </a:r>
              <a:r>
                <a:rPr sz="2300" b="1" kern="0" spc="1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 }</a:t>
              </a:r>
              <a:endParaRPr lang="en-US" altLang="en-US" sz="2300" dirty="0"/>
            </a:p>
          </p:txBody>
        </p:sp>
      </p:grpSp>
      <p:sp>
        <p:nvSpPr>
          <p:cNvPr id="518" name="textbox 518"/>
          <p:cNvSpPr/>
          <p:nvPr/>
        </p:nvSpPr>
        <p:spPr>
          <a:xfrm>
            <a:off x="1566379" y="3588461"/>
            <a:ext cx="2307589" cy="26244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5400" algn="l" rtl="0" eaLnBrk="0">
              <a:lnSpc>
                <a:spcPts val="3185"/>
              </a:lnSpc>
            </a:pP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 arr</a:t>
            </a:r>
            <a:r>
              <a:rPr sz="2300" kern="0" spc="2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[3][4]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endParaRPr lang="en-US" altLang="en-US" sz="2300" dirty="0"/>
          </a:p>
          <a:p>
            <a:pPr marL="678180" algn="l" rtl="0" eaLnBrk="0">
              <a:lnSpc>
                <a:spcPct val="159000"/>
              </a:lnSpc>
              <a:spcBef>
                <a:spcPts val="20"/>
              </a:spcBef>
            </a:pP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1,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2,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},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 4,</a:t>
            </a: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6,</a:t>
            </a: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},</a:t>
            </a:r>
            <a:endParaRPr lang="en-US" altLang="en-US" sz="2300" dirty="0"/>
          </a:p>
          <a:p>
            <a:pPr marL="678180" algn="l" rtl="0" eaLnBrk="0">
              <a:lnSpc>
                <a:spcPts val="3185"/>
              </a:lnSpc>
              <a:spcBef>
                <a:spcPts val="980"/>
              </a:spcBef>
            </a:pP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sz="2300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8,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9,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}</a:t>
            </a:r>
            <a:endParaRPr lang="en-US" altLang="en-US" sz="2300" dirty="0"/>
          </a:p>
          <a:p>
            <a:pPr marL="12700" algn="l" rtl="0" eaLnBrk="0">
              <a:lnSpc>
                <a:spcPts val="4320"/>
              </a:lnSpc>
            </a:pP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};</a:t>
            </a:r>
            <a:endParaRPr lang="en-US" altLang="en-US" sz="2300" dirty="0"/>
          </a:p>
        </p:txBody>
      </p:sp>
      <p:pic>
        <p:nvPicPr>
          <p:cNvPr id="520" name="picture 5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699808" y="5031595"/>
            <a:ext cx="5422671" cy="582443"/>
          </a:xfrm>
          <a:prstGeom prst="rect">
            <a:avLst/>
          </a:prstGeom>
        </p:spPr>
      </p:pic>
      <p:sp>
        <p:nvSpPr>
          <p:cNvPr id="522" name="textbox 522"/>
          <p:cNvSpPr/>
          <p:nvPr/>
        </p:nvSpPr>
        <p:spPr>
          <a:xfrm>
            <a:off x="4781925" y="5175758"/>
            <a:ext cx="5137150" cy="867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algn="r" rtl="0" eaLnBrk="0">
              <a:lnSpc>
                <a:spcPct val="86000"/>
              </a:lnSpc>
            </a:pP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1     2</a:t>
            </a:r>
            <a:r>
              <a:rPr sz="1700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7      8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17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marL="12700" algn="l" rtl="0" eaLnBrk="0">
              <a:lnSpc>
                <a:spcPts val="2660"/>
              </a:lnSpc>
              <a:spcBef>
                <a:spcPts val="0"/>
              </a:spcBef>
            </a:pPr>
            <a:r>
              <a:rPr sz="19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arr_2</a:t>
            </a:r>
            <a:r>
              <a:rPr sz="1900" kern="0" spc="1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[a][b]  =  arr_1</a:t>
            </a:r>
            <a:r>
              <a:rPr sz="1900" kern="0" spc="16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[a</a:t>
            </a:r>
            <a:r>
              <a:rPr sz="1900" kern="0" spc="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900" kern="0" spc="7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col</a:t>
            </a:r>
            <a:r>
              <a:rPr sz="1900" kern="0" spc="8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sz="1900" kern="0" spc="1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kern="0" spc="-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b]</a:t>
            </a:r>
            <a:endParaRPr lang="en-US" altLang="en-US" sz="1900" dirty="0"/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4741834" y="2591789"/>
            <a:ext cx="1915579" cy="663524"/>
            <a:chOff x="0" y="0"/>
            <a:chExt cx="1915579" cy="663524"/>
          </a:xfrm>
        </p:grpSpPr>
        <p:pic>
          <p:nvPicPr>
            <p:cNvPr id="524" name="picture 5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915579" cy="663524"/>
            </a:xfrm>
            <a:prstGeom prst="rect">
              <a:avLst/>
            </a:prstGeom>
          </p:spPr>
        </p:pic>
        <p:sp>
          <p:nvSpPr>
            <p:cNvPr id="526" name="textbox 526"/>
            <p:cNvSpPr/>
            <p:nvPr/>
          </p:nvSpPr>
          <p:spPr>
            <a:xfrm>
              <a:off x="-12700" y="-12700"/>
              <a:ext cx="1941195" cy="7200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267970" algn="l" rtl="0" eaLnBrk="0">
                <a:lnSpc>
                  <a:spcPct val="91000"/>
                </a:lnSpc>
                <a:spcBef>
                  <a:spcPts val="0"/>
                </a:spcBef>
              </a:pPr>
              <a:r>
                <a:rPr sz="2300" b="1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下标访问</a:t>
              </a:r>
              <a:endParaRPr lang="en-US" altLang="en-US" sz="2300" dirty="0"/>
            </a:p>
          </p:txBody>
        </p:sp>
      </p:grpSp>
      <p:grpSp>
        <p:nvGrpSpPr>
          <p:cNvPr id="68" name="group 68"/>
          <p:cNvGrpSpPr/>
          <p:nvPr/>
        </p:nvGrpSpPr>
        <p:grpSpPr>
          <a:xfrm rot="21600000">
            <a:off x="1473051" y="2591789"/>
            <a:ext cx="1912940" cy="663524"/>
            <a:chOff x="0" y="0"/>
            <a:chExt cx="1912940" cy="663524"/>
          </a:xfrm>
        </p:grpSpPr>
        <p:pic>
          <p:nvPicPr>
            <p:cNvPr id="528" name="picture 5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912940" cy="663524"/>
            </a:xfrm>
            <a:prstGeom prst="rect">
              <a:avLst/>
            </a:prstGeom>
          </p:spPr>
        </p:pic>
        <p:sp>
          <p:nvSpPr>
            <p:cNvPr id="530" name="textbox 530"/>
            <p:cNvSpPr/>
            <p:nvPr/>
          </p:nvSpPr>
          <p:spPr>
            <a:xfrm>
              <a:off x="-12700" y="-12700"/>
              <a:ext cx="1938654" cy="7181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800" dirty="0"/>
            </a:p>
            <a:p>
              <a:pPr marL="257810" algn="l" rtl="0" eaLnBrk="0">
                <a:lnSpc>
                  <a:spcPct val="91000"/>
                </a:lnSpc>
                <a:spcBef>
                  <a:spcPts val="0"/>
                </a:spcBef>
              </a:pPr>
              <a:r>
                <a:rPr sz="2300" b="1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推荐写法</a:t>
              </a:r>
              <a:endParaRPr lang="en-US" altLang="en-US" sz="2300" dirty="0"/>
            </a:p>
          </p:txBody>
        </p:sp>
      </p:grpSp>
      <p:grpSp>
        <p:nvGrpSpPr>
          <p:cNvPr id="70" name="group 70"/>
          <p:cNvGrpSpPr/>
          <p:nvPr/>
        </p:nvGrpSpPr>
        <p:grpSpPr>
          <a:xfrm rot="21600000">
            <a:off x="4741834" y="4166296"/>
            <a:ext cx="1915579" cy="658081"/>
            <a:chOff x="0" y="0"/>
            <a:chExt cx="1915579" cy="658081"/>
          </a:xfrm>
        </p:grpSpPr>
        <p:pic>
          <p:nvPicPr>
            <p:cNvPr id="532" name="picture 5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915579" cy="658081"/>
            </a:xfrm>
            <a:prstGeom prst="rect">
              <a:avLst/>
            </a:prstGeom>
          </p:spPr>
        </p:pic>
        <p:sp>
          <p:nvSpPr>
            <p:cNvPr id="534" name="textbox 534"/>
            <p:cNvSpPr/>
            <p:nvPr/>
          </p:nvSpPr>
          <p:spPr>
            <a:xfrm>
              <a:off x="-12700" y="-12700"/>
              <a:ext cx="1941195" cy="7156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800" dirty="0"/>
            </a:p>
            <a:p>
              <a:pPr marL="44005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2300" b="1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扁平化</a:t>
              </a:r>
              <a:endParaRPr lang="en-US" altLang="en-US" sz="2300" dirty="0"/>
            </a:p>
          </p:txBody>
        </p:sp>
      </p:grpSp>
      <p:sp>
        <p:nvSpPr>
          <p:cNvPr id="536" name="textbox 536"/>
          <p:cNvSpPr/>
          <p:nvPr/>
        </p:nvSpPr>
        <p:spPr>
          <a:xfrm>
            <a:off x="4781925" y="3373999"/>
            <a:ext cx="3085464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660"/>
              </a:lnSpc>
            </a:pPr>
            <a:r>
              <a:rPr sz="20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 [1][1]</a:t>
            </a:r>
            <a:r>
              <a:rPr sz="2000" kern="0" spc="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表示的数值</a:t>
            </a:r>
            <a:r>
              <a:rPr sz="2000" kern="0" spc="4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8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？？？</a:t>
            </a:r>
            <a:endParaRPr lang="en-US" altLang="en-US" sz="2000" dirty="0"/>
          </a:p>
        </p:txBody>
      </p:sp>
      <p:sp>
        <p:nvSpPr>
          <p:cNvPr id="538" name="textbox 538"/>
          <p:cNvSpPr/>
          <p:nvPr/>
        </p:nvSpPr>
        <p:spPr>
          <a:xfrm>
            <a:off x="734235" y="706200"/>
            <a:ext cx="1637029" cy="475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二维数组</a:t>
            </a:r>
            <a:endParaRPr lang="en-US" altLang="en-US" sz="3200" dirty="0"/>
          </a:p>
        </p:txBody>
      </p:sp>
      <p:sp>
        <p:nvSpPr>
          <p:cNvPr id="540" name="textbox 54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542" name="textbox 542"/>
          <p:cNvSpPr/>
          <p:nvPr/>
        </p:nvSpPr>
        <p:spPr>
          <a:xfrm>
            <a:off x="10155961" y="4326420"/>
            <a:ext cx="701040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选择题</a:t>
            </a:r>
            <a:endParaRPr lang="en-US" altLang="en-US" sz="1700" dirty="0"/>
          </a:p>
        </p:txBody>
      </p:sp>
      <p:pic>
        <p:nvPicPr>
          <p:cNvPr id="544" name="picture 5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131163" y="4687265"/>
            <a:ext cx="114300" cy="2911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48" name="picture 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50" name="picture 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6864" y="1531593"/>
            <a:ext cx="10563145" cy="4965218"/>
          </a:xfrm>
          <a:prstGeom prst="rect">
            <a:avLst/>
          </a:prstGeom>
        </p:spPr>
      </p:pic>
      <p:graphicFrame>
        <p:nvGraphicFramePr>
          <p:cNvPr id="552" name="table 552"/>
          <p:cNvGraphicFramePr>
            <a:graphicFrameLocks noGrp="1"/>
          </p:cNvGraphicFramePr>
          <p:nvPr/>
        </p:nvGraphicFramePr>
        <p:xfrm>
          <a:off x="8440089" y="3348761"/>
          <a:ext cx="2270759" cy="2802254"/>
        </p:xfrm>
        <a:graphic>
          <a:graphicData uri="http://schemas.openxmlformats.org/drawingml/2006/table">
            <a:tbl>
              <a:tblPr/>
              <a:tblGrid>
                <a:gridCol w="893444"/>
                <a:gridCol w="1377315"/>
              </a:tblGrid>
              <a:tr h="28022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300" dirty="0"/>
                    </a:p>
                    <a:p>
                      <a:pPr algn="l" rtl="0" eaLnBrk="0">
                        <a:lnSpc>
                          <a:spcPct val="88000"/>
                        </a:lnSpc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</a:t>
                      </a:r>
                      <a:endParaRPr lang="en-US" altLang="en-US" sz="2000" dirty="0"/>
                    </a:p>
                    <a:p>
                      <a:pPr algn="l" rtl="0" eaLnBrk="0">
                        <a:lnSpc>
                          <a:spcPct val="87000"/>
                        </a:lnSpc>
                        <a:spcBef>
                          <a:spcPts val="85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右</a:t>
                      </a:r>
                      <a:endParaRPr lang="en-US" altLang="en-US" sz="2000" dirty="0"/>
                    </a:p>
                    <a:p>
                      <a:pPr marL="8255" algn="l" rtl="0" eaLnBrk="0">
                        <a:lnSpc>
                          <a:spcPct val="88000"/>
                        </a:lnSpc>
                        <a:spcBef>
                          <a:spcPts val="795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</a:t>
                      </a:r>
                      <a:endParaRPr lang="en-US" altLang="en-US" sz="2000" dirty="0"/>
                    </a:p>
                    <a:p>
                      <a:pPr marL="9525" algn="l" rtl="0" eaLnBrk="0">
                        <a:lnSpc>
                          <a:spcPct val="82000"/>
                        </a:lnSpc>
                        <a:spcBef>
                          <a:spcPts val="1060"/>
                        </a:spcBef>
                      </a:pPr>
                      <a:r>
                        <a:rPr sz="20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下</a:t>
                      </a:r>
                      <a:endParaRPr lang="en-US" altLang="en-US" sz="2000" dirty="0"/>
                    </a:p>
                    <a:p>
                      <a:pPr algn="l" rtl="0" eaLnBrk="0">
                        <a:lnSpc>
                          <a:spcPct val="75000"/>
                        </a:lnSpc>
                        <a:spcBef>
                          <a:spcPts val="585"/>
                        </a:spcBef>
                      </a:pP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左上</a:t>
                      </a:r>
                      <a:endParaRPr lang="en-US" altLang="en-US" sz="2000" dirty="0"/>
                    </a:p>
                    <a:p>
                      <a:pPr algn="l" rtl="0" eaLnBrk="0">
                        <a:lnSpc>
                          <a:spcPts val="2925"/>
                        </a:lnSpc>
                      </a:pP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左下</a:t>
                      </a:r>
                      <a:endParaRPr lang="en-US" altLang="en-US" sz="2000" dirty="0"/>
                    </a:p>
                    <a:p>
                      <a:pPr algn="l" rtl="0" eaLnBrk="0">
                        <a:lnSpc>
                          <a:spcPts val="2520"/>
                        </a:lnSpc>
                      </a:pP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右上</a:t>
                      </a:r>
                      <a:endParaRPr lang="en-US" altLang="en-US" sz="2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700" dirty="0"/>
                    </a:p>
                    <a:p>
                      <a:pPr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右下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90525" algn="l" rtl="0" eaLnBrk="0">
                        <a:lnSpc>
                          <a:spcPts val="2390"/>
                        </a:lnSpc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[i-1]</a:t>
                      </a:r>
                      <a:r>
                        <a:rPr sz="17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[j]</a:t>
                      </a:r>
                      <a:endParaRPr lang="en-US" altLang="en-US" sz="1700" dirty="0"/>
                    </a:p>
                    <a:p>
                      <a:pPr marL="390525" algn="l" rtl="0" eaLnBrk="0">
                        <a:lnSpc>
                          <a:spcPct val="126000"/>
                        </a:lnSpc>
                        <a:spcBef>
                          <a:spcPts val="700"/>
                        </a:spcBef>
                      </a:pP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[i+1]</a:t>
                      </a:r>
                      <a:r>
                        <a:rPr sz="17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[j]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[i]</a:t>
                      </a:r>
                      <a:r>
                        <a:rPr sz="17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[j-1]</a:t>
                      </a:r>
                      <a:endParaRPr lang="en-US" altLang="en-US" sz="1700" dirty="0"/>
                    </a:p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500" dirty="0"/>
                    </a:p>
                    <a:p>
                      <a:pPr marL="390525" algn="l" rtl="0" eaLnBrk="0">
                        <a:lnSpc>
                          <a:spcPct val="129000"/>
                        </a:lnSpc>
                        <a:spcBef>
                          <a:spcPts val="5"/>
                        </a:spcBef>
                      </a:pP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[i]</a:t>
                      </a:r>
                      <a:r>
                        <a:rPr sz="17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[j+1]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[i-1]</a:t>
                      </a:r>
                      <a:r>
                        <a:rPr sz="1700" kern="0" spc="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[j-1]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[i-1]</a:t>
                      </a:r>
                      <a:r>
                        <a:rPr sz="17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[j+1]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[i+1]</a:t>
                      </a:r>
                      <a:r>
                        <a:rPr sz="1700" kern="0" spc="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[j-1]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[i+1]</a:t>
                      </a: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[j+1]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54" name="picture 5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23407" y="3624734"/>
            <a:ext cx="2164460" cy="2151490"/>
          </a:xfrm>
          <a:prstGeom prst="rect">
            <a:avLst/>
          </a:prstGeom>
        </p:spPr>
      </p:pic>
      <p:pic>
        <p:nvPicPr>
          <p:cNvPr id="556" name="picture 5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65538" y="3355185"/>
            <a:ext cx="2159701" cy="2155714"/>
          </a:xfrm>
          <a:prstGeom prst="rect">
            <a:avLst/>
          </a:prstGeom>
        </p:spPr>
      </p:pic>
      <p:sp>
        <p:nvSpPr>
          <p:cNvPr id="558" name="textbox 558"/>
          <p:cNvSpPr/>
          <p:nvPr/>
        </p:nvSpPr>
        <p:spPr>
          <a:xfrm>
            <a:off x="2776880" y="1594180"/>
            <a:ext cx="658304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85"/>
              </a:lnSpc>
            </a:pP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ElementType</a:t>
            </a:r>
            <a:r>
              <a:rPr sz="2300" b="1" kern="0" spc="6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ArrayName  [row][col]  =  {</a:t>
            </a:r>
            <a:r>
              <a:rPr sz="2300" b="1" kern="0" spc="16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 }</a:t>
            </a:r>
            <a:endParaRPr lang="en-US" altLang="en-US" sz="2300" dirty="0"/>
          </a:p>
        </p:txBody>
      </p:sp>
      <p:sp>
        <p:nvSpPr>
          <p:cNvPr id="560" name="textbox 560"/>
          <p:cNvSpPr/>
          <p:nvPr/>
        </p:nvSpPr>
        <p:spPr>
          <a:xfrm>
            <a:off x="1939478" y="5712958"/>
            <a:ext cx="2766060" cy="668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6510" algn="l" rtl="0" eaLnBrk="0">
              <a:lnSpc>
                <a:spcPts val="2530"/>
              </a:lnSpc>
            </a:pP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主对角线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 ==</a:t>
            </a:r>
            <a:r>
              <a:rPr sz="2000" kern="0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endParaRPr lang="en-US" altLang="en-US" sz="2000" dirty="0"/>
          </a:p>
          <a:p>
            <a:pPr marL="12700" algn="l" rtl="0" eaLnBrk="0">
              <a:lnSpc>
                <a:spcPts val="2530"/>
              </a:lnSpc>
            </a:pP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对角线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 +</a:t>
            </a:r>
            <a:r>
              <a:rPr sz="2000" kern="0" spc="-2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==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2000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endParaRPr lang="en-US" altLang="en-US" sz="2000" dirty="0"/>
          </a:p>
        </p:txBody>
      </p:sp>
      <p:grpSp>
        <p:nvGrpSpPr>
          <p:cNvPr id="72" name="group 72"/>
          <p:cNvGrpSpPr/>
          <p:nvPr/>
        </p:nvGrpSpPr>
        <p:grpSpPr>
          <a:xfrm rot="21600000">
            <a:off x="1801150" y="2591789"/>
            <a:ext cx="2253328" cy="663524"/>
            <a:chOff x="0" y="0"/>
            <a:chExt cx="2253328" cy="663524"/>
          </a:xfrm>
        </p:grpSpPr>
        <p:pic>
          <p:nvPicPr>
            <p:cNvPr id="562" name="picture 5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253328" cy="663524"/>
            </a:xfrm>
            <a:prstGeom prst="rect">
              <a:avLst/>
            </a:prstGeom>
          </p:spPr>
        </p:pic>
        <p:sp>
          <p:nvSpPr>
            <p:cNvPr id="564" name="textbox 564"/>
            <p:cNvSpPr/>
            <p:nvPr/>
          </p:nvSpPr>
          <p:spPr>
            <a:xfrm>
              <a:off x="-12700" y="-12700"/>
              <a:ext cx="2279014" cy="7194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800" dirty="0"/>
            </a:p>
            <a:p>
              <a:pPr marL="31559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2300" b="1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对角线遍历</a:t>
              </a:r>
              <a:endParaRPr lang="en-US" altLang="en-US" sz="2300" dirty="0"/>
            </a:p>
          </p:txBody>
        </p:sp>
      </p:grpSp>
      <p:grpSp>
        <p:nvGrpSpPr>
          <p:cNvPr id="74" name="group 74"/>
          <p:cNvGrpSpPr/>
          <p:nvPr/>
        </p:nvGrpSpPr>
        <p:grpSpPr>
          <a:xfrm rot="21600000">
            <a:off x="6087715" y="2591789"/>
            <a:ext cx="2251018" cy="663524"/>
            <a:chOff x="0" y="0"/>
            <a:chExt cx="2251018" cy="663524"/>
          </a:xfrm>
        </p:grpSpPr>
        <p:pic>
          <p:nvPicPr>
            <p:cNvPr id="566" name="picture 5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251018" cy="663524"/>
            </a:xfrm>
            <a:prstGeom prst="rect">
              <a:avLst/>
            </a:prstGeom>
          </p:spPr>
        </p:pic>
        <p:sp>
          <p:nvSpPr>
            <p:cNvPr id="568" name="textbox 568"/>
            <p:cNvSpPr/>
            <p:nvPr/>
          </p:nvSpPr>
          <p:spPr>
            <a:xfrm>
              <a:off x="-12700" y="-12700"/>
              <a:ext cx="2276475" cy="7188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800" dirty="0"/>
            </a:p>
            <a:p>
              <a:pPr marL="45021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2300" b="1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经典扫雷</a:t>
              </a:r>
              <a:endParaRPr lang="en-US" altLang="en-US" sz="2300" dirty="0"/>
            </a:p>
          </p:txBody>
        </p:sp>
      </p:grpSp>
      <p:sp>
        <p:nvSpPr>
          <p:cNvPr id="570" name="textbox 570"/>
          <p:cNvSpPr/>
          <p:nvPr/>
        </p:nvSpPr>
        <p:spPr>
          <a:xfrm>
            <a:off x="8642232" y="2477366"/>
            <a:ext cx="2168525" cy="694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3970" indent="-1270" algn="l" rtl="0" eaLnBrk="0">
              <a:lnSpc>
                <a:spcPct val="110000"/>
              </a:lnSpc>
            </a:pPr>
            <a:r>
              <a:rPr sz="20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边界如何处理</a:t>
            </a:r>
            <a:r>
              <a:rPr sz="2000" kern="0" spc="-3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？？？</a:t>
            </a:r>
            <a:r>
              <a:rPr sz="2000" kern="0" spc="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其他计算方法</a:t>
            </a:r>
            <a:r>
              <a:rPr sz="2000" kern="0" spc="-3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？？？</a:t>
            </a:r>
            <a:endParaRPr lang="en-US" altLang="en-US" sz="2000" dirty="0"/>
          </a:p>
        </p:txBody>
      </p:sp>
      <p:sp>
        <p:nvSpPr>
          <p:cNvPr id="572" name="textbox 572"/>
          <p:cNvSpPr/>
          <p:nvPr/>
        </p:nvSpPr>
        <p:spPr>
          <a:xfrm>
            <a:off x="734235" y="706200"/>
            <a:ext cx="1637029" cy="475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二维数组</a:t>
            </a:r>
            <a:endParaRPr lang="en-US" altLang="en-US" sz="3200" dirty="0"/>
          </a:p>
        </p:txBody>
      </p:sp>
      <p:sp>
        <p:nvSpPr>
          <p:cNvPr id="574" name="textbox 574"/>
          <p:cNvSpPr/>
          <p:nvPr/>
        </p:nvSpPr>
        <p:spPr>
          <a:xfrm>
            <a:off x="6299977" y="5855426"/>
            <a:ext cx="1609725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kern="0" spc="-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目标坐标</a:t>
            </a:r>
            <a:r>
              <a:rPr sz="2000" kern="0" spc="1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[i]</a:t>
            </a:r>
            <a:r>
              <a:rPr sz="2000" kern="0" spc="1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[j]</a:t>
            </a:r>
            <a:endParaRPr lang="en-US" altLang="en-US" sz="2000" dirty="0"/>
          </a:p>
        </p:txBody>
      </p:sp>
      <p:sp>
        <p:nvSpPr>
          <p:cNvPr id="576" name="textbox 57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0" name="picture 5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82" name="textbox 582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88" name="textbox 588"/>
          <p:cNvSpPr/>
          <p:nvPr/>
        </p:nvSpPr>
        <p:spPr>
          <a:xfrm>
            <a:off x="724874" y="708235"/>
            <a:ext cx="8109584" cy="1316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000"/>
              </a:lnSpc>
            </a:pPr>
            <a:r>
              <a:rPr sz="3200" b="1" kern="0" spc="8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指针（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sz="3200" b="1" kern="0" spc="8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*）</a:t>
            </a:r>
            <a:endParaRPr lang="en-US" altLang="en-US" sz="3200" dirty="0"/>
          </a:p>
          <a:p>
            <a:pPr algn="l" rtl="0" eaLnBrk="0">
              <a:lnSpc>
                <a:spcPct val="190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500" dirty="0"/>
          </a:p>
          <a:p>
            <a:pPr algn="r" rtl="0" eaLnBrk="0">
              <a:lnSpc>
                <a:spcPts val="3185"/>
              </a:lnSpc>
              <a:spcBef>
                <a:spcPts val="5"/>
              </a:spcBef>
            </a:pPr>
            <a:r>
              <a:rPr sz="2300" b="1" kern="0" spc="-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ElementType*  PointerName  =  Address</a:t>
            </a:r>
            <a:endParaRPr lang="en-US" altLang="en-US" sz="2300" dirty="0"/>
          </a:p>
        </p:txBody>
      </p:sp>
      <p:sp>
        <p:nvSpPr>
          <p:cNvPr id="590" name="textbox 590"/>
          <p:cNvSpPr/>
          <p:nvPr/>
        </p:nvSpPr>
        <p:spPr>
          <a:xfrm>
            <a:off x="3411677" y="2522105"/>
            <a:ext cx="6189979" cy="901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指针所指向的对象类型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700" kern="0" spc="-3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如整数、浮点数、数组、</a:t>
            </a:r>
            <a:r>
              <a:rPr sz="1700" kern="0" spc="-3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函数、指针</a:t>
            </a:r>
            <a:endParaRPr lang="en-US" altLang="en-US" sz="17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rtl="0" eaLnBrk="0">
              <a:lnSpc>
                <a:spcPts val="2660"/>
              </a:lnSpc>
              <a:spcBef>
                <a:spcPts val="5"/>
              </a:spcBef>
            </a:pPr>
            <a:r>
              <a:rPr sz="17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指针所指向的对象的地址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20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cout &lt;&lt; PointerName;   ???</a:t>
            </a:r>
            <a:endParaRPr lang="en-US" altLang="en-US" sz="2000" dirty="0"/>
          </a:p>
        </p:txBody>
      </p:sp>
      <p:sp>
        <p:nvSpPr>
          <p:cNvPr id="592" name="textbox 592"/>
          <p:cNvSpPr/>
          <p:nvPr/>
        </p:nvSpPr>
        <p:spPr>
          <a:xfrm>
            <a:off x="6173399" y="4246996"/>
            <a:ext cx="1887220" cy="2221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*p </a:t>
            </a:r>
            <a:r>
              <a:rPr sz="1900" b="1" kern="0" spc="-40" dirty="0">
                <a:solidFill>
                  <a:srgbClr val="A6A6A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900" b="1" kern="0" spc="100" dirty="0">
                <a:solidFill>
                  <a:srgbClr val="A6A6A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b="1" kern="0" spc="-40" dirty="0">
                <a:solidFill>
                  <a:srgbClr val="A6A6A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900" b="1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r>
              <a:rPr sz="19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kern="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(P</a:t>
            </a:r>
            <a:r>
              <a:rPr sz="13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kern="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!=</a:t>
            </a:r>
            <a:r>
              <a:rPr sz="1300" kern="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kern="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NULL)</a:t>
            </a:r>
            <a:endParaRPr lang="en-US" altLang="en-US" sz="1300" dirty="0"/>
          </a:p>
          <a:p>
            <a:pPr marL="70485" algn="l" rtl="0" eaLnBrk="0">
              <a:lnSpc>
                <a:spcPts val="3495"/>
              </a:lnSpc>
            </a:pPr>
            <a:r>
              <a:rPr sz="20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p[i]； </a:t>
            </a:r>
            <a:r>
              <a:rPr sz="1400" kern="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指针当数组用</a:t>
            </a:r>
            <a:endParaRPr lang="en-US" altLang="en-US" sz="1400" dirty="0"/>
          </a:p>
          <a:p>
            <a:pPr algn="l" rtl="0" eaLnBrk="0">
              <a:lnSpc>
                <a:spcPct val="140000"/>
              </a:lnSpc>
            </a:pPr>
            <a:endParaRPr lang="en-US" altLang="en-US" sz="1000" dirty="0"/>
          </a:p>
          <a:p>
            <a:pPr marL="70485" algn="l" rtl="0" eaLnBrk="0">
              <a:lnSpc>
                <a:spcPct val="79000"/>
              </a:lnSpc>
              <a:spcBef>
                <a:spcPts val="540"/>
              </a:spcBef>
            </a:pPr>
            <a:r>
              <a:rPr sz="18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p++;</a:t>
            </a:r>
            <a:endParaRPr lang="en-US" altLang="en-US" sz="18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70485" algn="l" rtl="0" eaLnBrk="0">
              <a:lnSpc>
                <a:spcPts val="1525"/>
              </a:lnSpc>
              <a:spcBef>
                <a:spcPts val="610"/>
              </a:spcBef>
            </a:pP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p--;</a:t>
            </a:r>
            <a:endParaRPr lang="en-US" altLang="en-US" sz="2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70485" algn="l" rtl="0" eaLnBrk="0">
              <a:lnSpc>
                <a:spcPct val="79000"/>
              </a:lnSpc>
              <a:spcBef>
                <a:spcPts val="5"/>
              </a:spcBef>
            </a:pPr>
            <a:r>
              <a:rPr sz="1800" b="1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p+=n;</a:t>
            </a:r>
            <a:endParaRPr lang="en-US" altLang="en-US" sz="1800" dirty="0"/>
          </a:p>
        </p:txBody>
      </p:sp>
      <p:pic>
        <p:nvPicPr>
          <p:cNvPr id="594" name="picture 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2181" y="6287160"/>
            <a:ext cx="1445722" cy="228335"/>
          </a:xfrm>
          <a:prstGeom prst="rect">
            <a:avLst/>
          </a:prstGeom>
        </p:spPr>
      </p:pic>
      <p:pic>
        <p:nvPicPr>
          <p:cNvPr id="596" name="picture 5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2158" y="5858693"/>
            <a:ext cx="1445501" cy="201185"/>
          </a:xfrm>
          <a:prstGeom prst="rect">
            <a:avLst/>
          </a:prstGeom>
        </p:spPr>
      </p:pic>
      <p:graphicFrame>
        <p:nvGraphicFramePr>
          <p:cNvPr id="598" name="table 598"/>
          <p:cNvGraphicFramePr>
            <a:graphicFrameLocks noGrp="1"/>
          </p:cNvGraphicFramePr>
          <p:nvPr/>
        </p:nvGraphicFramePr>
        <p:xfrm>
          <a:off x="152158" y="5527779"/>
          <a:ext cx="3997960" cy="987425"/>
        </p:xfrm>
        <a:graphic>
          <a:graphicData uri="http://schemas.openxmlformats.org/drawingml/2006/table">
            <a:tbl>
              <a:tblPr/>
              <a:tblGrid>
                <a:gridCol w="1937385"/>
                <a:gridCol w="2060575"/>
              </a:tblGrid>
              <a:tr h="987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3000"/>
                        </a:lnSpc>
                      </a:pPr>
                      <a:endParaRPr lang="en-US" altLang="en-US" sz="1000" dirty="0"/>
                    </a:p>
                    <a:p>
                      <a:pPr marL="14478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</a:pP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delete</a:t>
                      </a:r>
                      <a:r>
                        <a:rPr sz="1400" kern="0" spc="1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endParaRPr lang="en-US" altLang="en-US" sz="1400" dirty="0"/>
                    </a:p>
                    <a:p>
                      <a:pPr marL="1461135" algn="l" rtl="0" eaLnBrk="0">
                        <a:lnSpc>
                          <a:spcPct val="92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int*</a:t>
                      </a:r>
                      <a:endParaRPr lang="en-US" altLang="en-US" sz="2000" dirty="0"/>
                    </a:p>
                    <a:p>
                      <a:pPr marL="137160" algn="l" rtl="0" eaLnBrk="0">
                        <a:lnSpc>
                          <a:spcPct val="99000"/>
                        </a:lnSpc>
                        <a:spcBef>
                          <a:spcPts val="15"/>
                        </a:spcBef>
                      </a:pP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delete</a:t>
                      </a:r>
                      <a:r>
                        <a:rPr sz="1400" kern="0" spc="1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400" kern="0" spc="-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[ ]p</a:t>
                      </a:r>
                      <a:endParaRPr lang="en-US" altLang="en-US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24000"/>
                        </a:lnSpc>
                      </a:pPr>
                      <a:endParaRPr lang="en-US" altLang="en-US" sz="100" dirty="0"/>
                    </a:p>
                    <a:p>
                      <a:pPr marL="41910" algn="l" rtl="0" eaLnBrk="0">
                        <a:lnSpc>
                          <a:spcPct val="126000"/>
                        </a:lnSpc>
                      </a:pPr>
                      <a:r>
                        <a:rPr sz="19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 =</a:t>
                      </a:r>
                      <a:r>
                        <a:rPr sz="1900" b="1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new</a:t>
                      </a:r>
                      <a:r>
                        <a:rPr sz="19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int(a);</a:t>
                      </a:r>
                      <a:r>
                        <a:rPr sz="19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</a:t>
                      </a:r>
                      <a:r>
                        <a:rPr sz="2000" b="1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 =</a:t>
                      </a:r>
                      <a:r>
                        <a:rPr sz="20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new</a:t>
                      </a:r>
                      <a:r>
                        <a:rPr sz="20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int[n]( );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76" name="group 76"/>
          <p:cNvGrpSpPr/>
          <p:nvPr/>
        </p:nvGrpSpPr>
        <p:grpSpPr>
          <a:xfrm rot="21600000">
            <a:off x="8551164" y="5205983"/>
            <a:ext cx="2859023" cy="1313688"/>
            <a:chOff x="0" y="0"/>
            <a:chExt cx="2859023" cy="1313688"/>
          </a:xfrm>
        </p:grpSpPr>
        <p:pic>
          <p:nvPicPr>
            <p:cNvPr id="600" name="picture 6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859023" cy="1313688"/>
            </a:xfrm>
            <a:prstGeom prst="rect">
              <a:avLst/>
            </a:prstGeom>
          </p:spPr>
        </p:pic>
        <p:sp>
          <p:nvSpPr>
            <p:cNvPr id="602" name="textbox 602"/>
            <p:cNvSpPr/>
            <p:nvPr/>
          </p:nvSpPr>
          <p:spPr>
            <a:xfrm>
              <a:off x="-12700" y="-12700"/>
              <a:ext cx="2884804" cy="13392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0000"/>
                </a:lnSpc>
              </a:pPr>
              <a:endParaRPr lang="en-US" altLang="en-US" sz="1000" dirty="0"/>
            </a:p>
            <a:p>
              <a:pPr marL="289560" algn="l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1700" b="1" kern="0" spc="1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 =</a:t>
              </a:r>
              <a:r>
                <a:rPr sz="1700" b="1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arr;</a:t>
              </a:r>
              <a:endParaRPr lang="en-US" altLang="en-US" sz="1700" dirty="0"/>
            </a:p>
            <a:p>
              <a:pPr marL="285115" algn="l" rtl="0" eaLnBrk="0">
                <a:lnSpc>
                  <a:spcPct val="90000"/>
                </a:lnSpc>
                <a:spcBef>
                  <a:spcPts val="1255"/>
                </a:spcBef>
              </a:pPr>
              <a:r>
                <a:rPr sz="1500" kern="0" spc="8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利用指针输出</a:t>
              </a:r>
              <a:endParaRPr lang="en-US" altLang="en-US" sz="1500" dirty="0"/>
            </a:p>
            <a:p>
              <a:pPr marL="285115" algn="l" rtl="0" eaLnBrk="0">
                <a:lnSpc>
                  <a:spcPts val="2115"/>
                </a:lnSpc>
              </a:pPr>
              <a:r>
                <a:rPr sz="1500" kern="0" spc="8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数组下标为2的元素</a:t>
              </a:r>
              <a:r>
                <a:rPr sz="1500" kern="0" spc="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</a:t>
              </a:r>
              <a:r>
                <a:rPr sz="1500" kern="0" spc="-26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500" kern="0" spc="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？？</a:t>
              </a:r>
              <a:endParaRPr lang="en-US" altLang="en-US" sz="1500" dirty="0"/>
            </a:p>
          </p:txBody>
        </p:sp>
      </p:grpSp>
      <p:graphicFrame>
        <p:nvGraphicFramePr>
          <p:cNvPr id="604" name="table 604"/>
          <p:cNvGraphicFramePr>
            <a:graphicFrameLocks noGrp="1"/>
          </p:cNvGraphicFramePr>
          <p:nvPr/>
        </p:nvGraphicFramePr>
        <p:xfrm>
          <a:off x="1613846" y="4259696"/>
          <a:ext cx="1706879" cy="1192530"/>
        </p:xfrm>
        <a:graphic>
          <a:graphicData uri="http://schemas.openxmlformats.org/drawingml/2006/table">
            <a:tbl>
              <a:tblPr/>
              <a:tblGrid>
                <a:gridCol w="475615"/>
                <a:gridCol w="1231264"/>
              </a:tblGrid>
              <a:tr h="11925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4000"/>
                        </a:lnSpc>
                      </a:pPr>
                      <a:endParaRPr lang="en-US" altLang="en-US" sz="100" dirty="0"/>
                    </a:p>
                    <a:p>
                      <a:pPr algn="l" rtl="0" eaLnBrk="0">
                        <a:lnSpc>
                          <a:spcPct val="129000"/>
                        </a:lnSpc>
                      </a:pPr>
                      <a:r>
                        <a:rPr sz="20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int*</a:t>
                      </a:r>
                      <a:r>
                        <a:rPr sz="20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int*</a:t>
                      </a:r>
                      <a:r>
                        <a:rPr sz="20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20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int*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41910" algn="l" rtl="0" eaLnBrk="0">
                        <a:lnSpc>
                          <a:spcPts val="2660"/>
                        </a:lnSpc>
                      </a:pPr>
                      <a:r>
                        <a:rPr sz="18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sz="1800" b="1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=</a:t>
                      </a:r>
                      <a:r>
                        <a:rPr sz="1800" b="1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&amp;a;</a:t>
                      </a:r>
                      <a:endParaRPr lang="en-US" altLang="en-US" sz="1800" dirty="0"/>
                    </a:p>
                    <a:p>
                      <a:pPr algn="r" rtl="0" eaLnBrk="0">
                        <a:lnSpc>
                          <a:spcPct val="85000"/>
                        </a:lnSpc>
                        <a:spcBef>
                          <a:spcPts val="1245"/>
                        </a:spcBef>
                      </a:pPr>
                      <a:r>
                        <a:rPr sz="1900" b="1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sz="19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=</a:t>
                      </a:r>
                      <a:r>
                        <a:rPr sz="1900" b="1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NULL;</a:t>
                      </a:r>
                      <a:endParaRPr lang="en-US" altLang="en-US" sz="1900" dirty="0"/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400" dirty="0"/>
                    </a:p>
                    <a:p>
                      <a:pPr marL="41910" algn="l" rtl="0" eaLnBrk="0">
                        <a:lnSpc>
                          <a:spcPct val="68000"/>
                        </a:lnSpc>
                        <a:spcBef>
                          <a:spcPts val="5"/>
                        </a:spcBef>
                      </a:pPr>
                      <a:r>
                        <a:rPr sz="1900" b="1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</a:t>
                      </a:r>
                      <a:r>
                        <a:rPr sz="1900" b="1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=</a:t>
                      </a:r>
                      <a:r>
                        <a:rPr sz="1900" b="1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900" b="1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arr;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78" name="group 78"/>
          <p:cNvGrpSpPr/>
          <p:nvPr/>
        </p:nvGrpSpPr>
        <p:grpSpPr>
          <a:xfrm rot="21600000">
            <a:off x="4440236" y="5285637"/>
            <a:ext cx="1274644" cy="1274644"/>
            <a:chOff x="0" y="0"/>
            <a:chExt cx="1274644" cy="1274644"/>
          </a:xfrm>
        </p:grpSpPr>
        <p:pic>
          <p:nvPicPr>
            <p:cNvPr id="606" name="picture 60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274644" cy="1274644"/>
            </a:xfrm>
            <a:prstGeom prst="rect">
              <a:avLst/>
            </a:prstGeom>
          </p:spPr>
        </p:pic>
        <p:sp>
          <p:nvSpPr>
            <p:cNvPr id="608" name="textbox 608"/>
            <p:cNvSpPr/>
            <p:nvPr/>
          </p:nvSpPr>
          <p:spPr>
            <a:xfrm>
              <a:off x="-12700" y="-12700"/>
              <a:ext cx="1300480" cy="13239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136525" indent="120650" algn="l" rtl="0" eaLnBrk="0">
                <a:lnSpc>
                  <a:spcPct val="99000"/>
                </a:lnSpc>
                <a:spcBef>
                  <a:spcPts val="5"/>
                </a:spcBef>
              </a:pPr>
              <a:r>
                <a:rPr sz="1700" kern="0" spc="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空指针      </a:t>
              </a:r>
              <a:r>
                <a:rPr sz="1700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悬浮指针</a:t>
              </a:r>
              <a:endParaRPr lang="en-US" altLang="en-US" sz="1700" dirty="0"/>
            </a:p>
          </p:txBody>
        </p:sp>
      </p:grpSp>
      <p:grpSp>
        <p:nvGrpSpPr>
          <p:cNvPr id="80" name="group 80"/>
          <p:cNvGrpSpPr/>
          <p:nvPr/>
        </p:nvGrpSpPr>
        <p:grpSpPr>
          <a:xfrm rot="21600000">
            <a:off x="6127022" y="3662634"/>
            <a:ext cx="1789944" cy="564083"/>
            <a:chOff x="0" y="0"/>
            <a:chExt cx="1789944" cy="564083"/>
          </a:xfrm>
        </p:grpSpPr>
        <p:pic>
          <p:nvPicPr>
            <p:cNvPr id="610" name="picture 6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789944" cy="564083"/>
            </a:xfrm>
            <a:prstGeom prst="rect">
              <a:avLst/>
            </a:prstGeom>
          </p:spPr>
        </p:pic>
        <p:sp>
          <p:nvSpPr>
            <p:cNvPr id="612" name="textbox 612"/>
            <p:cNvSpPr/>
            <p:nvPr/>
          </p:nvSpPr>
          <p:spPr>
            <a:xfrm>
              <a:off x="-12700" y="-12700"/>
              <a:ext cx="1815464" cy="6121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600" dirty="0"/>
            </a:p>
            <a:p>
              <a:pPr marL="393065" algn="l" rtl="0" eaLnBrk="0">
                <a:lnSpc>
                  <a:spcPct val="93000"/>
                </a:lnSpc>
              </a:pPr>
              <a:r>
                <a:rPr sz="1700" b="1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指针操作</a:t>
              </a:r>
              <a:endParaRPr lang="en-US" altLang="en-US" sz="1700" dirty="0"/>
            </a:p>
          </p:txBody>
        </p:sp>
      </p:grpSp>
      <p:grpSp>
        <p:nvGrpSpPr>
          <p:cNvPr id="82" name="group 82"/>
          <p:cNvGrpSpPr/>
          <p:nvPr/>
        </p:nvGrpSpPr>
        <p:grpSpPr>
          <a:xfrm rot="21600000">
            <a:off x="1463552" y="2348845"/>
            <a:ext cx="1787158" cy="564084"/>
            <a:chOff x="0" y="0"/>
            <a:chExt cx="1787158" cy="564084"/>
          </a:xfrm>
        </p:grpSpPr>
        <p:pic>
          <p:nvPicPr>
            <p:cNvPr id="614" name="picture 6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787158" cy="564084"/>
            </a:xfrm>
            <a:prstGeom prst="rect">
              <a:avLst/>
            </a:prstGeom>
          </p:spPr>
        </p:pic>
        <p:sp>
          <p:nvSpPr>
            <p:cNvPr id="616" name="textbox 616"/>
            <p:cNvSpPr/>
            <p:nvPr/>
          </p:nvSpPr>
          <p:spPr>
            <a:xfrm>
              <a:off x="-12700" y="-12700"/>
              <a:ext cx="1812925" cy="5899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400" dirty="0"/>
            </a:p>
            <a:p>
              <a:pPr marL="142875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ElementType</a:t>
              </a:r>
              <a:endParaRPr lang="en-US" altLang="en-US" sz="1700" dirty="0"/>
            </a:p>
          </p:txBody>
        </p:sp>
      </p:grpSp>
      <p:grpSp>
        <p:nvGrpSpPr>
          <p:cNvPr id="84" name="group 84"/>
          <p:cNvGrpSpPr/>
          <p:nvPr/>
        </p:nvGrpSpPr>
        <p:grpSpPr>
          <a:xfrm rot="21600000">
            <a:off x="1463552" y="2993102"/>
            <a:ext cx="1787158" cy="564084"/>
            <a:chOff x="0" y="0"/>
            <a:chExt cx="1787158" cy="564084"/>
          </a:xfrm>
        </p:grpSpPr>
        <p:pic>
          <p:nvPicPr>
            <p:cNvPr id="618" name="picture 6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787158" cy="564084"/>
            </a:xfrm>
            <a:prstGeom prst="rect">
              <a:avLst/>
            </a:prstGeom>
          </p:spPr>
        </p:pic>
        <p:sp>
          <p:nvSpPr>
            <p:cNvPr id="620" name="textbox 620"/>
            <p:cNvSpPr/>
            <p:nvPr/>
          </p:nvSpPr>
          <p:spPr>
            <a:xfrm>
              <a:off x="-12700" y="-12700"/>
              <a:ext cx="1812925" cy="5899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400" dirty="0"/>
            </a:p>
            <a:p>
              <a:pPr marL="396875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Address</a:t>
              </a:r>
              <a:endParaRPr lang="en-US" altLang="en-US" sz="1700" dirty="0"/>
            </a:p>
          </p:txBody>
        </p:sp>
      </p:grpSp>
      <p:grpSp>
        <p:nvGrpSpPr>
          <p:cNvPr id="86" name="group 86"/>
          <p:cNvGrpSpPr/>
          <p:nvPr/>
        </p:nvGrpSpPr>
        <p:grpSpPr>
          <a:xfrm rot="21600000">
            <a:off x="1463552" y="3662634"/>
            <a:ext cx="1787158" cy="564083"/>
            <a:chOff x="0" y="0"/>
            <a:chExt cx="1787158" cy="564083"/>
          </a:xfrm>
        </p:grpSpPr>
        <p:pic>
          <p:nvPicPr>
            <p:cNvPr id="622" name="picture 6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787158" cy="564083"/>
            </a:xfrm>
            <a:prstGeom prst="rect">
              <a:avLst/>
            </a:prstGeom>
          </p:spPr>
        </p:pic>
        <p:sp>
          <p:nvSpPr>
            <p:cNvPr id="624" name="textbox 624"/>
            <p:cNvSpPr/>
            <p:nvPr/>
          </p:nvSpPr>
          <p:spPr>
            <a:xfrm>
              <a:off x="-12700" y="-12700"/>
              <a:ext cx="1812925" cy="6121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600" dirty="0"/>
            </a:p>
            <a:p>
              <a:pPr marL="391795" algn="l" rtl="0" eaLnBrk="0">
                <a:lnSpc>
                  <a:spcPct val="93000"/>
                </a:lnSpc>
              </a:pPr>
              <a:r>
                <a:rPr sz="1700" b="1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指针创建</a:t>
              </a:r>
              <a:endParaRPr lang="en-US" altLang="en-US" sz="1700" dirty="0"/>
            </a:p>
          </p:txBody>
        </p:sp>
      </p:grpSp>
      <p:sp>
        <p:nvSpPr>
          <p:cNvPr id="626" name="textbox 62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628" name="textbox 628"/>
          <p:cNvSpPr/>
          <p:nvPr/>
        </p:nvSpPr>
        <p:spPr>
          <a:xfrm>
            <a:off x="1601146" y="5515079"/>
            <a:ext cx="459105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b="1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int*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2" name="picture 6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 rot="21600000">
            <a:off x="5715000" y="4255008"/>
            <a:ext cx="4950496" cy="2229611"/>
            <a:chOff x="0" y="0"/>
            <a:chExt cx="4950496" cy="2229611"/>
          </a:xfrm>
        </p:grpSpPr>
        <p:pic>
          <p:nvPicPr>
            <p:cNvPr id="634" name="picture 6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791456" cy="2229611"/>
            </a:xfrm>
            <a:prstGeom prst="rect">
              <a:avLst/>
            </a:prstGeom>
          </p:spPr>
        </p:pic>
        <p:sp>
          <p:nvSpPr>
            <p:cNvPr id="636" name="textbox 636"/>
            <p:cNvSpPr/>
            <p:nvPr/>
          </p:nvSpPr>
          <p:spPr>
            <a:xfrm>
              <a:off x="333298" y="206154"/>
              <a:ext cx="3462020" cy="19405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2000"/>
                </a:lnSpc>
              </a:pPr>
              <a:endParaRPr lang="en-US" altLang="en-US" sz="100" dirty="0"/>
            </a:p>
            <a:p>
              <a:pPr marL="24130" algn="l" rtl="0" eaLnBrk="0">
                <a:lnSpc>
                  <a:spcPct val="89000"/>
                </a:lnSpc>
              </a:pPr>
              <a:r>
                <a:rPr sz="20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引用无法更改绑定对象</a:t>
              </a:r>
              <a:endParaRPr lang="en-US" altLang="en-US" sz="2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2390"/>
                </a:lnSpc>
                <a:spcBef>
                  <a:spcPts val="520"/>
                </a:spcBef>
              </a:pP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a,</a:t>
              </a:r>
              <a:r>
                <a:rPr sz="1700" b="1" kern="0" spc="1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b;     int*</a:t>
              </a:r>
              <a:r>
                <a:rPr sz="1700" b="1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p1;</a:t>
              </a:r>
              <a:endParaRPr lang="en-US" altLang="en-US" sz="1700" dirty="0"/>
            </a:p>
            <a:p>
              <a:pPr marL="18415" algn="l" rtl="0" eaLnBrk="0">
                <a:lnSpc>
                  <a:spcPts val="2275"/>
                </a:lnSpc>
                <a:spcBef>
                  <a:spcPts val="800"/>
                </a:spcBef>
              </a:pPr>
              <a:r>
                <a:rPr sz="1700" kern="0" spc="-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p1 =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&amp;a;            int&amp; A</a:t>
              </a:r>
              <a:r>
                <a:rPr sz="1700" kern="0" spc="-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=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a;</a:t>
              </a:r>
              <a:endParaRPr lang="en-US" altLang="en-US" sz="1700" dirty="0"/>
            </a:p>
            <a:p>
              <a:pPr marL="18415" algn="l" rtl="0" eaLnBrk="0">
                <a:lnSpc>
                  <a:spcPts val="2275"/>
                </a:lnSpc>
              </a:pP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p1</a:t>
              </a:r>
              <a:r>
                <a:rPr sz="1600" kern="0" spc="1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sz="1600" kern="0" spc="1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&amp;b;</a:t>
              </a:r>
              <a:r>
                <a:rPr sz="16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 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</a:t>
              </a:r>
              <a:r>
                <a:rPr sz="1600" kern="0" spc="1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=</a:t>
              </a:r>
              <a:r>
                <a:rPr sz="1600" kern="0" spc="1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b;</a:t>
              </a:r>
              <a:endParaRPr lang="en-US" altLang="en-US" sz="16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8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18415" algn="l" rtl="0" eaLnBrk="0">
                <a:lnSpc>
                  <a:spcPts val="2390"/>
                </a:lnSpc>
              </a:pPr>
              <a:r>
                <a:rPr sz="1700" kern="0" spc="50" dirty="0">
                  <a:solidFill>
                    <a:srgbClr val="00A7E9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p1 和 A的内部指针 有发生改变吗?</a:t>
              </a:r>
              <a:endParaRPr lang="en-US" altLang="en-US" sz="1700" dirty="0"/>
            </a:p>
          </p:txBody>
        </p:sp>
        <p:pic>
          <p:nvPicPr>
            <p:cNvPr id="638" name="picture 6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3101037" y="824084"/>
              <a:ext cx="1849459" cy="478801"/>
            </a:xfrm>
            <a:prstGeom prst="rect">
              <a:avLst/>
            </a:prstGeom>
          </p:spPr>
        </p:pic>
      </p:grpSp>
      <p:grpSp>
        <p:nvGrpSpPr>
          <p:cNvPr id="90" name="group 90"/>
          <p:cNvGrpSpPr/>
          <p:nvPr/>
        </p:nvGrpSpPr>
        <p:grpSpPr>
          <a:xfrm rot="21600000">
            <a:off x="886864" y="1882048"/>
            <a:ext cx="10550465" cy="658081"/>
            <a:chOff x="0" y="0"/>
            <a:chExt cx="10550465" cy="658081"/>
          </a:xfrm>
        </p:grpSpPr>
        <p:pic>
          <p:nvPicPr>
            <p:cNvPr id="640" name="picture 6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0550465" cy="658081"/>
            </a:xfrm>
            <a:prstGeom prst="rect">
              <a:avLst/>
            </a:prstGeom>
          </p:spPr>
        </p:pic>
        <p:sp>
          <p:nvSpPr>
            <p:cNvPr id="642" name="textbox 642"/>
            <p:cNvSpPr/>
            <p:nvPr/>
          </p:nvSpPr>
          <p:spPr>
            <a:xfrm>
              <a:off x="-12700" y="-12700"/>
              <a:ext cx="10575925" cy="6838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lang="en-US" altLang="en-US" sz="500" dirty="0"/>
            </a:p>
            <a:p>
              <a:pPr marL="2052320" algn="l" rtl="0" eaLnBrk="0">
                <a:lnSpc>
                  <a:spcPts val="3185"/>
                </a:lnSpc>
                <a:spcBef>
                  <a:spcPts val="0"/>
                </a:spcBef>
              </a:pPr>
              <a:r>
                <a:rPr sz="2300" b="1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ElementType&amp;  Referen</a:t>
              </a:r>
              <a:r>
                <a:rPr sz="2300" b="1" kern="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ceName  =  Object</a:t>
              </a:r>
              <a:endParaRPr lang="en-US" altLang="en-US" sz="2300" dirty="0"/>
            </a:p>
          </p:txBody>
        </p:sp>
      </p:grpSp>
      <p:sp>
        <p:nvSpPr>
          <p:cNvPr id="644" name="textbox 644"/>
          <p:cNvSpPr/>
          <p:nvPr/>
        </p:nvSpPr>
        <p:spPr>
          <a:xfrm>
            <a:off x="735863" y="708235"/>
            <a:ext cx="4694554" cy="848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4000"/>
              </a:lnSpc>
            </a:pPr>
            <a:r>
              <a:rPr sz="3200" b="1" kern="0" spc="5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引用（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sz="3200" b="1" kern="0" spc="5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&amp;）</a:t>
            </a:r>
            <a:endParaRPr lang="en-US" altLang="en-US" sz="3200" dirty="0"/>
          </a:p>
          <a:p>
            <a:pPr algn="l" rtl="0" eaLnBrk="0">
              <a:lnSpc>
                <a:spcPct val="124000"/>
              </a:lnSpc>
            </a:pPr>
            <a:endParaRPr lang="en-US" altLang="en-US" sz="400" dirty="0"/>
          </a:p>
          <a:p>
            <a:pPr marL="30480" algn="l" rtl="0" eaLnBrk="0">
              <a:lnSpc>
                <a:spcPct val="92000"/>
              </a:lnSpc>
              <a:spcBef>
                <a:spcPts val="0"/>
              </a:spcBef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自解析指针</a:t>
            </a:r>
            <a:endParaRPr lang="en-US" altLang="en-US" sz="1700" dirty="0"/>
          </a:p>
        </p:txBody>
      </p:sp>
      <p:sp>
        <p:nvSpPr>
          <p:cNvPr id="646" name="textbox 646"/>
          <p:cNvSpPr/>
          <p:nvPr/>
        </p:nvSpPr>
        <p:spPr>
          <a:xfrm>
            <a:off x="6408564" y="2828965"/>
            <a:ext cx="3595370" cy="793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indent="22225" algn="l" rtl="0" eaLnBrk="0">
              <a:lnSpc>
                <a:spcPct val="126000"/>
              </a:lnSpc>
            </a:pPr>
            <a:r>
              <a:rPr sz="2000" kern="0" spc="-9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cout &lt;&lt;</a:t>
            </a:r>
            <a:r>
              <a:rPr sz="2000" kern="0" spc="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000" kern="0" spc="-9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ReferenceName;   ??? </a:t>
            </a:r>
            <a:r>
              <a:rPr sz="2000" kern="0" spc="-8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cout &lt;&lt; &amp;</a:t>
            </a:r>
            <a:r>
              <a:rPr sz="2000" kern="0" spc="-9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ReferenceName;   ???</a:t>
            </a:r>
            <a:endParaRPr lang="en-US" altLang="en-US" sz="2000" dirty="0"/>
          </a:p>
        </p:txBody>
      </p:sp>
      <p:sp>
        <p:nvSpPr>
          <p:cNvPr id="648" name="textbox 648"/>
          <p:cNvSpPr/>
          <p:nvPr/>
        </p:nvSpPr>
        <p:spPr>
          <a:xfrm>
            <a:off x="3410991" y="2870339"/>
            <a:ext cx="1847214" cy="876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所引用的对象类型</a:t>
            </a:r>
            <a:endParaRPr lang="en-US" altLang="en-US" sz="17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marL="12700" algn="l" rtl="0" eaLnBrk="0">
              <a:lnSpc>
                <a:spcPct val="92000"/>
              </a:lnSpc>
              <a:spcBef>
                <a:spcPts val="5"/>
              </a:spcBef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所引用的对象</a:t>
            </a:r>
            <a:endParaRPr lang="en-US" altLang="en-US" sz="1700" dirty="0"/>
          </a:p>
        </p:txBody>
      </p:sp>
      <p:grpSp>
        <p:nvGrpSpPr>
          <p:cNvPr id="92" name="group 92"/>
          <p:cNvGrpSpPr/>
          <p:nvPr/>
        </p:nvGrpSpPr>
        <p:grpSpPr>
          <a:xfrm rot="21600000">
            <a:off x="1463552" y="4013338"/>
            <a:ext cx="1787158" cy="570799"/>
            <a:chOff x="0" y="0"/>
            <a:chExt cx="1787158" cy="570799"/>
          </a:xfrm>
        </p:grpSpPr>
        <p:pic>
          <p:nvPicPr>
            <p:cNvPr id="650" name="picture 6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787158" cy="570799"/>
            </a:xfrm>
            <a:prstGeom prst="rect">
              <a:avLst/>
            </a:prstGeom>
          </p:spPr>
        </p:pic>
        <p:sp>
          <p:nvSpPr>
            <p:cNvPr id="652" name="textbox 652"/>
            <p:cNvSpPr/>
            <p:nvPr/>
          </p:nvSpPr>
          <p:spPr>
            <a:xfrm>
              <a:off x="-12700" y="-12700"/>
              <a:ext cx="1812925" cy="619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600" dirty="0"/>
            </a:p>
            <a:p>
              <a:pPr marL="405130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引用创建</a:t>
              </a:r>
              <a:endParaRPr lang="en-US" altLang="en-US" sz="1700" dirty="0"/>
            </a:p>
          </p:txBody>
        </p:sp>
      </p:grpSp>
      <p:grpSp>
        <p:nvGrpSpPr>
          <p:cNvPr id="94" name="group 94"/>
          <p:cNvGrpSpPr/>
          <p:nvPr/>
        </p:nvGrpSpPr>
        <p:grpSpPr>
          <a:xfrm rot="21600000">
            <a:off x="1463552" y="2696850"/>
            <a:ext cx="1787158" cy="564084"/>
            <a:chOff x="0" y="0"/>
            <a:chExt cx="1787158" cy="564084"/>
          </a:xfrm>
        </p:grpSpPr>
        <p:pic>
          <p:nvPicPr>
            <p:cNvPr id="654" name="picture 6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787158" cy="564084"/>
            </a:xfrm>
            <a:prstGeom prst="rect">
              <a:avLst/>
            </a:prstGeom>
          </p:spPr>
        </p:pic>
        <p:sp>
          <p:nvSpPr>
            <p:cNvPr id="656" name="textbox 656"/>
            <p:cNvSpPr/>
            <p:nvPr/>
          </p:nvSpPr>
          <p:spPr>
            <a:xfrm>
              <a:off x="-12700" y="-12700"/>
              <a:ext cx="1812925" cy="5899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400" dirty="0"/>
            </a:p>
            <a:p>
              <a:pPr marL="142875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ElementType</a:t>
              </a:r>
              <a:endParaRPr lang="en-US" altLang="en-US" sz="1700" dirty="0"/>
            </a:p>
          </p:txBody>
        </p:sp>
      </p:grpSp>
      <p:grpSp>
        <p:nvGrpSpPr>
          <p:cNvPr id="96" name="group 96"/>
          <p:cNvGrpSpPr/>
          <p:nvPr/>
        </p:nvGrpSpPr>
        <p:grpSpPr>
          <a:xfrm rot="21600000">
            <a:off x="1463552" y="3341108"/>
            <a:ext cx="1787158" cy="564083"/>
            <a:chOff x="0" y="0"/>
            <a:chExt cx="1787158" cy="564083"/>
          </a:xfrm>
        </p:grpSpPr>
        <p:pic>
          <p:nvPicPr>
            <p:cNvPr id="658" name="picture 6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1787158" cy="564083"/>
            </a:xfrm>
            <a:prstGeom prst="rect">
              <a:avLst/>
            </a:prstGeom>
          </p:spPr>
        </p:pic>
        <p:sp>
          <p:nvSpPr>
            <p:cNvPr id="660" name="textbox 660"/>
            <p:cNvSpPr/>
            <p:nvPr/>
          </p:nvSpPr>
          <p:spPr>
            <a:xfrm>
              <a:off x="-12700" y="-12700"/>
              <a:ext cx="1812925" cy="5899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400" dirty="0"/>
            </a:p>
            <a:p>
              <a:pPr marL="488950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Object</a:t>
              </a:r>
              <a:endParaRPr lang="en-US" altLang="en-US" sz="1700" dirty="0"/>
            </a:p>
          </p:txBody>
        </p:sp>
      </p:grpSp>
      <p:grpSp>
        <p:nvGrpSpPr>
          <p:cNvPr id="98" name="group 98"/>
          <p:cNvGrpSpPr/>
          <p:nvPr/>
        </p:nvGrpSpPr>
        <p:grpSpPr>
          <a:xfrm rot="21600000">
            <a:off x="1463552" y="5233040"/>
            <a:ext cx="1787158" cy="564083"/>
            <a:chOff x="0" y="0"/>
            <a:chExt cx="1787158" cy="564083"/>
          </a:xfrm>
        </p:grpSpPr>
        <p:pic>
          <p:nvPicPr>
            <p:cNvPr id="662" name="picture 6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1787158" cy="564083"/>
            </a:xfrm>
            <a:prstGeom prst="rect">
              <a:avLst/>
            </a:prstGeom>
          </p:spPr>
        </p:pic>
        <p:sp>
          <p:nvSpPr>
            <p:cNvPr id="664" name="textbox 664"/>
            <p:cNvSpPr/>
            <p:nvPr/>
          </p:nvSpPr>
          <p:spPr>
            <a:xfrm>
              <a:off x="-12700" y="-12700"/>
              <a:ext cx="1812925" cy="6121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</a:pPr>
              <a:endParaRPr lang="en-US" altLang="en-US" sz="700" dirty="0"/>
            </a:p>
            <a:p>
              <a:pPr marL="405130" algn="l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引用操作</a:t>
              </a:r>
              <a:endParaRPr lang="en-US" altLang="en-US" sz="1700" dirty="0"/>
            </a:p>
          </p:txBody>
        </p:sp>
      </p:grpSp>
      <p:sp>
        <p:nvSpPr>
          <p:cNvPr id="666" name="textbox 666"/>
          <p:cNvSpPr/>
          <p:nvPr/>
        </p:nvSpPr>
        <p:spPr>
          <a:xfrm>
            <a:off x="10695000" y="4556594"/>
            <a:ext cx="1389380" cy="537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1905" algn="l" rtl="0" eaLnBrk="0">
              <a:lnSpc>
                <a:spcPct val="99000"/>
              </a:lnSpc>
            </a:pPr>
            <a:r>
              <a:rPr sz="17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建立引用必须</a:t>
            </a:r>
            <a:r>
              <a:rPr sz="1700" kern="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指定引用对象</a:t>
            </a:r>
            <a:endParaRPr lang="en-US" altLang="en-US" sz="1700" dirty="0"/>
          </a:p>
        </p:txBody>
      </p:sp>
      <p:sp>
        <p:nvSpPr>
          <p:cNvPr id="668" name="textbox 668"/>
          <p:cNvSpPr/>
          <p:nvPr/>
        </p:nvSpPr>
        <p:spPr>
          <a:xfrm>
            <a:off x="1599109" y="5897316"/>
            <a:ext cx="2555239" cy="2971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2000" b="1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与对原对象的操作无异</a:t>
            </a:r>
            <a:endParaRPr lang="en-US" altLang="en-US" sz="2000" dirty="0"/>
          </a:p>
        </p:txBody>
      </p:sp>
      <p:sp>
        <p:nvSpPr>
          <p:cNvPr id="670" name="textbox 670"/>
          <p:cNvSpPr/>
          <p:nvPr/>
        </p:nvSpPr>
        <p:spPr>
          <a:xfrm>
            <a:off x="1601146" y="4595014"/>
            <a:ext cx="1268094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int&amp;</a:t>
            </a:r>
            <a:r>
              <a:rPr sz="1900" b="1" kern="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900" b="1" kern="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19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9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a;</a:t>
            </a:r>
            <a:endParaRPr lang="en-US" altLang="en-US" sz="1900" dirty="0"/>
          </a:p>
        </p:txBody>
      </p:sp>
      <p:sp>
        <p:nvSpPr>
          <p:cNvPr id="672" name="textbox 672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6" name="picture 6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78" name="textbox 678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82" name="picture 6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84" name="picture 6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97636" y="1552955"/>
            <a:ext cx="10411967" cy="4943855"/>
          </a:xfrm>
          <a:prstGeom prst="rect">
            <a:avLst/>
          </a:prstGeom>
        </p:spPr>
      </p:pic>
      <p:sp>
        <p:nvSpPr>
          <p:cNvPr id="686" name="textbox 686"/>
          <p:cNvSpPr/>
          <p:nvPr/>
        </p:nvSpPr>
        <p:spPr>
          <a:xfrm>
            <a:off x="3644677" y="3803017"/>
            <a:ext cx="4973954" cy="1278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000"/>
              </a:lnSpc>
            </a:pPr>
            <a:endParaRPr lang="en-US" altLang="en-US" sz="100" dirty="0"/>
          </a:p>
          <a:p>
            <a:pPr marL="939800" indent="-927100" algn="l" rtl="0" eaLnBrk="0">
              <a:lnSpc>
                <a:spcPct val="10500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返回值类型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函数名（参数类型</a:t>
            </a:r>
            <a:r>
              <a:rPr sz="2000" kern="0" spc="5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数名）</a:t>
            </a:r>
            <a:r>
              <a:rPr sz="2000" kern="0" spc="-4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函数逻辑体；</a:t>
            </a:r>
            <a:endParaRPr lang="en-US" altLang="en-US" sz="2000" dirty="0"/>
          </a:p>
          <a:p>
            <a:pPr marL="934085" algn="l" rtl="0" eaLnBrk="0">
              <a:lnSpc>
                <a:spcPct val="85000"/>
              </a:lnSpc>
              <a:spcBef>
                <a:spcPts val="185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return 返回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值；</a:t>
            </a:r>
            <a:endParaRPr lang="en-US" altLang="en-US" sz="2000" dirty="0"/>
          </a:p>
          <a:p>
            <a:pPr marL="74295" algn="l" rtl="0" eaLnBrk="0">
              <a:lnSpc>
                <a:spcPts val="2615"/>
              </a:lnSpc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en-US" sz="2000" dirty="0"/>
          </a:p>
        </p:txBody>
      </p:sp>
      <p:sp>
        <p:nvSpPr>
          <p:cNvPr id="688" name="textbox 688"/>
          <p:cNvSpPr/>
          <p:nvPr/>
        </p:nvSpPr>
        <p:spPr>
          <a:xfrm>
            <a:off x="3644677" y="1951725"/>
            <a:ext cx="7105015" cy="739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返回值类型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函数名（参数类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r>
              <a:rPr sz="2000" kern="0" spc="5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参数名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700" dirty="0"/>
          </a:p>
          <a:p>
            <a:pPr algn="r" rtl="0" eaLnBrk="0">
              <a:lnSpc>
                <a:spcPts val="2115"/>
              </a:lnSpc>
              <a:spcBef>
                <a:spcPts val="5"/>
              </a:spcBef>
            </a:pPr>
            <a:r>
              <a:rPr sz="1500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参数类型可为一般数据类型、指针 或</a:t>
            </a:r>
            <a:r>
              <a:rPr sz="1500" kern="0" spc="1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引用，</a:t>
            </a:r>
            <a:r>
              <a:rPr sz="1500" kern="0" spc="-1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区别</a:t>
            </a:r>
            <a:r>
              <a:rPr sz="1500" kern="0" spc="-2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r>
              <a:rPr sz="1500" kern="0" spc="-2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-2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？？</a:t>
            </a:r>
            <a:endParaRPr lang="en-US" altLang="en-US" sz="1500" dirty="0"/>
          </a:p>
        </p:txBody>
      </p:sp>
      <p:sp>
        <p:nvSpPr>
          <p:cNvPr id="690" name="textbox 690"/>
          <p:cNvSpPr/>
          <p:nvPr/>
        </p:nvSpPr>
        <p:spPr>
          <a:xfrm>
            <a:off x="3641621" y="5579519"/>
            <a:ext cx="4947920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660"/>
              </a:lnSpc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接收返回值的变量  =  函数名（函数参数</a:t>
            </a:r>
            <a:r>
              <a:rPr sz="2000" kern="0" spc="-7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en-US" sz="2000" dirty="0"/>
          </a:p>
        </p:txBody>
      </p:sp>
      <p:grpSp>
        <p:nvGrpSpPr>
          <p:cNvPr id="100" name="group 100"/>
          <p:cNvGrpSpPr/>
          <p:nvPr/>
        </p:nvGrpSpPr>
        <p:grpSpPr>
          <a:xfrm rot="21600000">
            <a:off x="1463552" y="3784916"/>
            <a:ext cx="1787158" cy="570799"/>
            <a:chOff x="0" y="0"/>
            <a:chExt cx="1787158" cy="570799"/>
          </a:xfrm>
        </p:grpSpPr>
        <p:pic>
          <p:nvPicPr>
            <p:cNvPr id="692" name="picture 6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787158" cy="570799"/>
            </a:xfrm>
            <a:prstGeom prst="rect">
              <a:avLst/>
            </a:prstGeom>
          </p:spPr>
        </p:pic>
        <p:sp>
          <p:nvSpPr>
            <p:cNvPr id="694" name="textbox 694"/>
            <p:cNvSpPr/>
            <p:nvPr/>
          </p:nvSpPr>
          <p:spPr>
            <a:xfrm>
              <a:off x="-12700" y="-12700"/>
              <a:ext cx="1812925" cy="619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</a:pPr>
              <a:endParaRPr lang="en-US" altLang="en-US" sz="600" dirty="0"/>
            </a:p>
            <a:p>
              <a:pPr marL="401320" algn="l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1700" b="1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函数定义</a:t>
              </a:r>
              <a:endParaRPr lang="en-US" altLang="en-US" sz="1700" dirty="0"/>
            </a:p>
          </p:txBody>
        </p:sp>
      </p:grpSp>
      <p:grpSp>
        <p:nvGrpSpPr>
          <p:cNvPr id="102" name="group 102"/>
          <p:cNvGrpSpPr/>
          <p:nvPr/>
        </p:nvGrpSpPr>
        <p:grpSpPr>
          <a:xfrm rot="21600000">
            <a:off x="1463552" y="1908573"/>
            <a:ext cx="1787158" cy="564084"/>
            <a:chOff x="0" y="0"/>
            <a:chExt cx="1787158" cy="564084"/>
          </a:xfrm>
        </p:grpSpPr>
        <p:pic>
          <p:nvPicPr>
            <p:cNvPr id="696" name="picture 6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787158" cy="564084"/>
            </a:xfrm>
            <a:prstGeom prst="rect">
              <a:avLst/>
            </a:prstGeom>
          </p:spPr>
        </p:pic>
        <p:sp>
          <p:nvSpPr>
            <p:cNvPr id="698" name="textbox 698"/>
            <p:cNvSpPr/>
            <p:nvPr/>
          </p:nvSpPr>
          <p:spPr>
            <a:xfrm>
              <a:off x="-12700" y="-12700"/>
              <a:ext cx="1812925" cy="6102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</a:pPr>
              <a:endParaRPr lang="en-US" altLang="en-US" sz="600" dirty="0"/>
            </a:p>
            <a:p>
              <a:pPr marL="401320" algn="l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1700" b="1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函数声明</a:t>
              </a:r>
              <a:endParaRPr lang="en-US" altLang="en-US" sz="1700" dirty="0"/>
            </a:p>
          </p:txBody>
        </p:sp>
      </p:grpSp>
      <p:grpSp>
        <p:nvGrpSpPr>
          <p:cNvPr id="104" name="group 104"/>
          <p:cNvGrpSpPr/>
          <p:nvPr/>
        </p:nvGrpSpPr>
        <p:grpSpPr>
          <a:xfrm rot="21600000">
            <a:off x="1463552" y="5544787"/>
            <a:ext cx="1787158" cy="564083"/>
            <a:chOff x="0" y="0"/>
            <a:chExt cx="1787158" cy="564083"/>
          </a:xfrm>
        </p:grpSpPr>
        <p:pic>
          <p:nvPicPr>
            <p:cNvPr id="700" name="picture 7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787158" cy="564083"/>
            </a:xfrm>
            <a:prstGeom prst="rect">
              <a:avLst/>
            </a:prstGeom>
          </p:spPr>
        </p:pic>
        <p:sp>
          <p:nvSpPr>
            <p:cNvPr id="702" name="textbox 702"/>
            <p:cNvSpPr/>
            <p:nvPr/>
          </p:nvSpPr>
          <p:spPr>
            <a:xfrm>
              <a:off x="-12700" y="-12700"/>
              <a:ext cx="1812925" cy="6115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700" dirty="0"/>
            </a:p>
            <a:p>
              <a:pPr marL="40132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函数调用</a:t>
              </a:r>
              <a:endParaRPr lang="en-US" altLang="en-US" sz="1700" dirty="0"/>
            </a:p>
          </p:txBody>
        </p:sp>
      </p:grpSp>
      <p:sp>
        <p:nvSpPr>
          <p:cNvPr id="704" name="textbox 704"/>
          <p:cNvSpPr/>
          <p:nvPr/>
        </p:nvSpPr>
        <p:spPr>
          <a:xfrm>
            <a:off x="9318620" y="3886012"/>
            <a:ext cx="1438275" cy="723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2000"/>
              </a:lnSpc>
            </a:pPr>
            <a:r>
              <a:rPr sz="15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返回值的类型需</a:t>
            </a:r>
            <a:r>
              <a:rPr sz="1500" kern="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与函数定义时的</a:t>
            </a:r>
            <a:r>
              <a:rPr sz="1500" kern="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返回值类型匹配</a:t>
            </a:r>
            <a:endParaRPr lang="en-US" altLang="en-US" sz="1500" dirty="0"/>
          </a:p>
        </p:txBody>
      </p:sp>
      <p:sp>
        <p:nvSpPr>
          <p:cNvPr id="706" name="textbox 706"/>
          <p:cNvSpPr/>
          <p:nvPr/>
        </p:nvSpPr>
        <p:spPr>
          <a:xfrm>
            <a:off x="9316797" y="5583943"/>
            <a:ext cx="1439544" cy="481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25400" algn="l" rtl="0" eaLnBrk="0">
              <a:lnSpc>
                <a:spcPct val="93000"/>
              </a:lnSpc>
            </a:pPr>
            <a:r>
              <a:rPr sz="1500" kern="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函数参数需与</a:t>
            </a:r>
            <a:endParaRPr lang="en-US" altLang="en-US" sz="1500" dirty="0"/>
          </a:p>
          <a:p>
            <a:pPr marL="12700" algn="l" rtl="0" eaLnBrk="0">
              <a:lnSpc>
                <a:spcPct val="92000"/>
              </a:lnSpc>
              <a:spcBef>
                <a:spcPts val="270"/>
              </a:spcBef>
            </a:pPr>
            <a:r>
              <a:rPr sz="1500" kern="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定义时一一对应</a:t>
            </a:r>
            <a:endParaRPr lang="en-US" altLang="en-US" sz="1500" dirty="0"/>
          </a:p>
        </p:txBody>
      </p:sp>
      <p:pic>
        <p:nvPicPr>
          <p:cNvPr id="708" name="picture 7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19973" y="4711779"/>
            <a:ext cx="697739" cy="709991"/>
          </a:xfrm>
          <a:prstGeom prst="rect">
            <a:avLst/>
          </a:prstGeom>
        </p:spPr>
      </p:pic>
      <p:pic>
        <p:nvPicPr>
          <p:cNvPr id="710" name="picture 7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19973" y="2946431"/>
            <a:ext cx="697739" cy="697313"/>
          </a:xfrm>
          <a:prstGeom prst="rect">
            <a:avLst/>
          </a:prstGeom>
        </p:spPr>
      </p:pic>
      <p:sp>
        <p:nvSpPr>
          <p:cNvPr id="712" name="textbox 712"/>
          <p:cNvSpPr/>
          <p:nvPr/>
        </p:nvSpPr>
        <p:spPr>
          <a:xfrm>
            <a:off x="735049" y="702537"/>
            <a:ext cx="823594" cy="479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</a:t>
            </a:r>
            <a:endParaRPr lang="en-US" altLang="en-US" sz="3200" dirty="0"/>
          </a:p>
        </p:txBody>
      </p:sp>
      <p:pic>
        <p:nvPicPr>
          <p:cNvPr id="714" name="picture 7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50355" y="3567421"/>
            <a:ext cx="1247402" cy="201479"/>
          </a:xfrm>
          <a:prstGeom prst="rect">
            <a:avLst/>
          </a:prstGeom>
        </p:spPr>
      </p:pic>
      <p:sp>
        <p:nvSpPr>
          <p:cNvPr id="716" name="textbox 71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718" name="textbox 718"/>
          <p:cNvSpPr/>
          <p:nvPr/>
        </p:nvSpPr>
        <p:spPr>
          <a:xfrm>
            <a:off x="4994401" y="3244913"/>
            <a:ext cx="469900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void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2" name="picture 7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6" name="group 106"/>
          <p:cNvGrpSpPr/>
          <p:nvPr/>
        </p:nvGrpSpPr>
        <p:grpSpPr>
          <a:xfrm rot="21600000">
            <a:off x="528713" y="1551965"/>
            <a:ext cx="11094746" cy="2419959"/>
            <a:chOff x="0" y="0"/>
            <a:chExt cx="11094746" cy="2419959"/>
          </a:xfrm>
        </p:grpSpPr>
        <p:pic>
          <p:nvPicPr>
            <p:cNvPr id="724" name="picture 7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094746" cy="2419959"/>
            </a:xfrm>
            <a:prstGeom prst="rect">
              <a:avLst/>
            </a:prstGeom>
          </p:spPr>
        </p:pic>
        <p:sp>
          <p:nvSpPr>
            <p:cNvPr id="726" name="textbox 726"/>
            <p:cNvSpPr/>
            <p:nvPr/>
          </p:nvSpPr>
          <p:spPr>
            <a:xfrm>
              <a:off x="453694" y="382879"/>
              <a:ext cx="10254615" cy="18929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marL="21590" indent="-8890" algn="l" rtl="0" eaLnBrk="0">
                <a:lnSpc>
                  <a:spcPct val="111000"/>
                </a:lnSpc>
              </a:pPr>
              <a:r>
                <a:rPr sz="2300" kern="0" spc="-1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void 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Function</a:t>
              </a:r>
              <a:r>
                <a:rPr sz="2300" kern="0" spc="19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int&amp; b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23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arr[ 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c[m][n]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(*fun)(</a:t>
              </a:r>
              <a:r>
                <a:rPr sz="2300" b="1" kern="0" spc="-4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…)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)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{</a:t>
              </a:r>
              <a:endParaRPr lang="en-US" altLang="en-US" sz="23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455930" algn="l" rtl="0" eaLnBrk="0">
                <a:lnSpc>
                  <a:spcPts val="830"/>
                </a:lnSpc>
                <a:spcBef>
                  <a:spcPts val="695"/>
                </a:spcBef>
              </a:pP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…</a:t>
              </a:r>
              <a:endParaRPr lang="en-US" altLang="en-US" sz="2300" dirty="0"/>
            </a:p>
            <a:p>
              <a:pPr marL="445770" algn="l" rtl="0" eaLnBrk="0">
                <a:lnSpc>
                  <a:spcPct val="72000"/>
                </a:lnSpc>
                <a:spcBef>
                  <a:spcPts val="675"/>
                </a:spcBef>
              </a:pPr>
              <a:r>
                <a:rPr sz="2300" kern="0" spc="8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return;</a:t>
              </a:r>
              <a:endParaRPr lang="en-US" altLang="en-US" sz="2300" dirty="0"/>
            </a:p>
            <a:p>
              <a:pPr marL="15875" algn="l" rtl="0" eaLnBrk="0">
                <a:lnSpc>
                  <a:spcPts val="3170"/>
                </a:lnSpc>
              </a:pPr>
              <a:r>
                <a:rPr sz="2300" kern="0" spc="5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}</a:t>
              </a:r>
              <a:endParaRPr lang="en-US" altLang="en-US" sz="2300" dirty="0"/>
            </a:p>
          </p:txBody>
        </p:sp>
        <p:pic>
          <p:nvPicPr>
            <p:cNvPr id="728" name="picture 7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437305" y="341117"/>
              <a:ext cx="960988" cy="618549"/>
            </a:xfrm>
            <a:prstGeom prst="rect">
              <a:avLst/>
            </a:prstGeom>
          </p:spPr>
        </p:pic>
      </p:grpSp>
      <p:sp>
        <p:nvSpPr>
          <p:cNvPr id="730" name="textbox 730"/>
          <p:cNvSpPr/>
          <p:nvPr/>
        </p:nvSpPr>
        <p:spPr>
          <a:xfrm>
            <a:off x="4531446" y="4624156"/>
            <a:ext cx="7329169" cy="2206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05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</a:t>
            </a:r>
            <a:r>
              <a:rPr sz="3900" kern="0" spc="20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3900" kern="0" spc="15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;</a:t>
            </a:r>
            <a:endParaRPr lang="en-US" altLang="en-US" sz="3900" dirty="0"/>
          </a:p>
          <a:p>
            <a:pPr marL="24130" algn="l" rtl="0" eaLnBrk="0">
              <a:lnSpc>
                <a:spcPts val="505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Function</a:t>
            </a:r>
            <a:r>
              <a:rPr sz="3900" kern="0" spc="26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(a);</a:t>
            </a:r>
            <a:endParaRPr lang="en-US" altLang="en-US" sz="39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0"/>
              </a:spcBef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  <p:sp>
        <p:nvSpPr>
          <p:cNvPr id="732" name="textbox 732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59873" y="2092655"/>
            <a:ext cx="5485626" cy="2156205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6" name="picture 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 rot="21600000">
            <a:off x="528713" y="1551965"/>
            <a:ext cx="11094746" cy="2419959"/>
            <a:chOff x="0" y="0"/>
            <a:chExt cx="11094746" cy="2419959"/>
          </a:xfrm>
        </p:grpSpPr>
        <p:pic>
          <p:nvPicPr>
            <p:cNvPr id="738" name="picture 7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094746" cy="2419959"/>
            </a:xfrm>
            <a:prstGeom prst="rect">
              <a:avLst/>
            </a:prstGeom>
          </p:spPr>
        </p:pic>
        <p:sp>
          <p:nvSpPr>
            <p:cNvPr id="740" name="textbox 740"/>
            <p:cNvSpPr/>
            <p:nvPr/>
          </p:nvSpPr>
          <p:spPr>
            <a:xfrm>
              <a:off x="453694" y="382879"/>
              <a:ext cx="10254615" cy="18929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marL="21590" indent="-8890" algn="l" rtl="0" eaLnBrk="0">
                <a:lnSpc>
                  <a:spcPct val="111000"/>
                </a:lnSpc>
              </a:pPr>
              <a:r>
                <a:rPr sz="2300" kern="0" spc="-1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void 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Function</a:t>
              </a:r>
              <a:r>
                <a:rPr sz="2300" kern="0" spc="19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int&amp; b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23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arr[ 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c[m][n]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(*fun)(</a:t>
              </a:r>
              <a:r>
                <a:rPr sz="2300" b="1" kern="0" spc="-4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…)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)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{</a:t>
              </a:r>
              <a:endParaRPr lang="en-US" altLang="en-US" sz="23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455930" algn="l" rtl="0" eaLnBrk="0">
                <a:lnSpc>
                  <a:spcPts val="830"/>
                </a:lnSpc>
                <a:spcBef>
                  <a:spcPts val="695"/>
                </a:spcBef>
              </a:pP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…</a:t>
              </a:r>
              <a:endParaRPr lang="en-US" altLang="en-US" sz="2300" dirty="0"/>
            </a:p>
            <a:p>
              <a:pPr marL="445770" algn="l" rtl="0" eaLnBrk="0">
                <a:lnSpc>
                  <a:spcPct val="72000"/>
                </a:lnSpc>
                <a:spcBef>
                  <a:spcPts val="675"/>
                </a:spcBef>
              </a:pPr>
              <a:r>
                <a:rPr sz="2300" kern="0" spc="8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return;</a:t>
              </a:r>
              <a:endParaRPr lang="en-US" altLang="en-US" sz="2300" dirty="0"/>
            </a:p>
            <a:p>
              <a:pPr marL="15875" algn="l" rtl="0" eaLnBrk="0">
                <a:lnSpc>
                  <a:spcPts val="3170"/>
                </a:lnSpc>
              </a:pPr>
              <a:r>
                <a:rPr sz="2300" kern="0" spc="5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}</a:t>
              </a:r>
              <a:endParaRPr lang="en-US" altLang="en-US" sz="2300" dirty="0"/>
            </a:p>
          </p:txBody>
        </p:sp>
        <p:pic>
          <p:nvPicPr>
            <p:cNvPr id="742" name="picture 7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3379910" y="353741"/>
              <a:ext cx="1193387" cy="593302"/>
            </a:xfrm>
            <a:prstGeom prst="rect">
              <a:avLst/>
            </a:prstGeom>
          </p:spPr>
        </p:pic>
      </p:grpSp>
      <p:sp>
        <p:nvSpPr>
          <p:cNvPr id="744" name="textbox 744"/>
          <p:cNvSpPr/>
          <p:nvPr/>
        </p:nvSpPr>
        <p:spPr>
          <a:xfrm>
            <a:off x="4531446" y="4624156"/>
            <a:ext cx="7329169" cy="2206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05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</a:t>
            </a:r>
            <a:r>
              <a:rPr sz="3900" kern="0" spc="20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3900" kern="0" spc="15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;</a:t>
            </a:r>
            <a:endParaRPr lang="en-US" altLang="en-US" sz="3900" dirty="0"/>
          </a:p>
          <a:p>
            <a:pPr marL="24130" algn="l" rtl="0" eaLnBrk="0">
              <a:lnSpc>
                <a:spcPts val="505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Function</a:t>
            </a:r>
            <a:r>
              <a:rPr sz="3900" kern="0" spc="26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(a);</a:t>
            </a:r>
            <a:endParaRPr lang="en-US" altLang="en-US" sz="39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0"/>
              </a:spcBef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  <p:sp>
        <p:nvSpPr>
          <p:cNvPr id="746" name="textbox 746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50" name="picture 7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0" name="group 110"/>
          <p:cNvGrpSpPr/>
          <p:nvPr/>
        </p:nvGrpSpPr>
        <p:grpSpPr>
          <a:xfrm rot="21600000">
            <a:off x="534923" y="1559052"/>
            <a:ext cx="11082527" cy="2406396"/>
            <a:chOff x="0" y="0"/>
            <a:chExt cx="11082527" cy="2406396"/>
          </a:xfrm>
        </p:grpSpPr>
        <p:pic>
          <p:nvPicPr>
            <p:cNvPr id="752" name="picture 7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082527" cy="2406396"/>
            </a:xfrm>
            <a:prstGeom prst="rect">
              <a:avLst/>
            </a:prstGeom>
          </p:spPr>
        </p:pic>
        <p:sp>
          <p:nvSpPr>
            <p:cNvPr id="754" name="textbox 754"/>
            <p:cNvSpPr/>
            <p:nvPr/>
          </p:nvSpPr>
          <p:spPr>
            <a:xfrm>
              <a:off x="-12700" y="-12700"/>
              <a:ext cx="11108055" cy="2432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3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"/>
                </a:lnSpc>
              </a:pPr>
              <a:endParaRPr lang="en-US" altLang="en-US" sz="100" dirty="0"/>
            </a:p>
            <a:p>
              <a:pPr marL="481330" indent="-8890" algn="l" rtl="0" eaLnBrk="0">
                <a:lnSpc>
                  <a:spcPct val="113000"/>
                </a:lnSpc>
              </a:pPr>
              <a:r>
                <a:rPr sz="2300" kern="0" spc="-2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void  </a:t>
              </a:r>
              <a:r>
                <a:rPr sz="2300" kern="0" spc="-2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Function ( </a:t>
              </a:r>
              <a:r>
                <a:rPr sz="2300" b="1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</a:t>
              </a:r>
              <a:r>
                <a:rPr sz="23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 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int&amp;</a:t>
              </a:r>
              <a:r>
                <a:rPr sz="2300" b="1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</a:t>
              </a:r>
              <a:r>
                <a:rPr sz="23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sz="23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2300" b="1" kern="0" spc="1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</a:t>
              </a:r>
              <a:r>
                <a:rPr sz="23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sz="2300" kern="0" spc="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arr[</a:t>
              </a:r>
              <a:r>
                <a:rPr sz="2300" b="1" kern="0" spc="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]</a:t>
              </a:r>
              <a:r>
                <a:rPr sz="23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sz="23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c[m][n]</a:t>
              </a:r>
              <a:r>
                <a:rPr sz="23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sz="23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(*fun)(</a:t>
              </a:r>
              <a:r>
                <a:rPr sz="2300" b="1" kern="0" spc="-4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…)</a:t>
              </a:r>
              <a:r>
                <a:rPr sz="23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kern="0" spc="-3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)      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{</a:t>
              </a:r>
              <a:endParaRPr lang="en-US" altLang="en-US" sz="2300" dirty="0"/>
            </a:p>
            <a:p>
              <a:pPr marL="916305" algn="l" rtl="0" eaLnBrk="0">
                <a:lnSpc>
                  <a:spcPts val="805"/>
                </a:lnSpc>
                <a:spcBef>
                  <a:spcPts val="1820"/>
                </a:spcBef>
              </a:pPr>
              <a:r>
                <a:rPr sz="2300" kern="0" spc="24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</a:t>
              </a:r>
              <a:endParaRPr lang="en-US" altLang="en-US" sz="2300" dirty="0"/>
            </a:p>
            <a:p>
              <a:pPr marL="905510" algn="l" rtl="0" eaLnBrk="0">
                <a:lnSpc>
                  <a:spcPct val="72000"/>
                </a:lnSpc>
                <a:spcBef>
                  <a:spcPts val="700"/>
                </a:spcBef>
              </a:pPr>
              <a:r>
                <a:rPr sz="2300" kern="0" spc="-20" dirty="0">
                  <a:solidFill>
                    <a:srgbClr val="7F7F7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return;</a:t>
              </a:r>
              <a:endParaRPr lang="en-US" altLang="en-US" sz="2300" dirty="0"/>
            </a:p>
            <a:p>
              <a:pPr marL="476250" algn="l" rtl="0" eaLnBrk="0">
                <a:lnSpc>
                  <a:spcPts val="3170"/>
                </a:lnSpc>
              </a:pPr>
              <a:r>
                <a:rPr sz="2300" kern="0" spc="5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}</a:t>
              </a:r>
              <a:endParaRPr lang="en-US" altLang="en-US" sz="2300" dirty="0"/>
            </a:p>
          </p:txBody>
        </p:sp>
      </p:grpSp>
      <p:sp>
        <p:nvSpPr>
          <p:cNvPr id="756" name="textbox 756"/>
          <p:cNvSpPr/>
          <p:nvPr/>
        </p:nvSpPr>
        <p:spPr>
          <a:xfrm>
            <a:off x="6564093" y="4737847"/>
            <a:ext cx="3165475" cy="1308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050"/>
              </a:lnSpc>
            </a:pPr>
            <a:r>
              <a:rPr sz="39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 arr[n]</a:t>
            </a:r>
            <a:r>
              <a:rPr sz="39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3900" dirty="0"/>
          </a:p>
          <a:p>
            <a:pPr algn="r" rtl="0" eaLnBrk="0">
              <a:lnSpc>
                <a:spcPts val="5050"/>
              </a:lnSpc>
            </a:pPr>
            <a:r>
              <a:rPr sz="39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Function(arr)</a:t>
            </a:r>
            <a:r>
              <a:rPr sz="3900" kern="0" spc="-3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3900" dirty="0"/>
          </a:p>
        </p:txBody>
      </p:sp>
      <p:sp>
        <p:nvSpPr>
          <p:cNvPr id="758" name="textbox 758"/>
          <p:cNvSpPr/>
          <p:nvPr/>
        </p:nvSpPr>
        <p:spPr>
          <a:xfrm>
            <a:off x="2073374" y="4737847"/>
            <a:ext cx="3144520" cy="1308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050"/>
              </a:lnSpc>
            </a:pPr>
            <a:r>
              <a:rPr sz="3900" kern="0" spc="-10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3900" kern="0" spc="1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900" kern="0" spc="-10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a;</a:t>
            </a:r>
            <a:endParaRPr lang="en-US" altLang="en-US" sz="3900" dirty="0"/>
          </a:p>
          <a:p>
            <a:pPr algn="r" rtl="0" eaLnBrk="0">
              <a:lnSpc>
                <a:spcPts val="5050"/>
              </a:lnSpc>
            </a:pPr>
            <a:r>
              <a:rPr sz="3900" kern="0" spc="-7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Function(&amp;a);</a:t>
            </a:r>
            <a:endParaRPr lang="en-US" altLang="en-US" sz="3900" dirty="0"/>
          </a:p>
        </p:txBody>
      </p:sp>
      <p:grpSp>
        <p:nvGrpSpPr>
          <p:cNvPr id="112" name="group 112"/>
          <p:cNvGrpSpPr/>
          <p:nvPr/>
        </p:nvGrpSpPr>
        <p:grpSpPr>
          <a:xfrm rot="21600000">
            <a:off x="9844797" y="3590111"/>
            <a:ext cx="1274643" cy="1274644"/>
            <a:chOff x="0" y="0"/>
            <a:chExt cx="1274643" cy="1274644"/>
          </a:xfrm>
        </p:grpSpPr>
        <p:pic>
          <p:nvPicPr>
            <p:cNvPr id="760" name="picture 7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74643" cy="1274644"/>
            </a:xfrm>
            <a:prstGeom prst="rect">
              <a:avLst/>
            </a:prstGeom>
          </p:spPr>
        </p:pic>
        <p:sp>
          <p:nvSpPr>
            <p:cNvPr id="762" name="textbox 762"/>
            <p:cNvSpPr/>
            <p:nvPr/>
          </p:nvSpPr>
          <p:spPr>
            <a:xfrm>
              <a:off x="-12700" y="-12700"/>
              <a:ext cx="1300480" cy="13214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marL="363220" algn="l" rtl="0" eaLnBrk="0">
                <a:lnSpc>
                  <a:spcPct val="93000"/>
                </a:lnSpc>
                <a:spcBef>
                  <a:spcPts val="5"/>
                </a:spcBef>
              </a:pPr>
              <a:r>
                <a:rPr sz="1700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变量</a:t>
              </a:r>
              <a:endParaRPr lang="en-US" altLang="en-US" sz="1700" dirty="0"/>
            </a:p>
            <a:p>
              <a:pPr marL="139065" algn="l" rtl="0" eaLnBrk="0">
                <a:lnSpc>
                  <a:spcPct val="91000"/>
                </a:lnSpc>
                <a:spcBef>
                  <a:spcPts val="285"/>
                </a:spcBef>
              </a:pPr>
              <a:r>
                <a:rPr sz="1700" kern="0" spc="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生命周期</a:t>
              </a:r>
              <a:endParaRPr lang="en-US" altLang="en-US" sz="1700" dirty="0"/>
            </a:p>
          </p:txBody>
        </p:sp>
      </p:grpSp>
      <p:sp>
        <p:nvSpPr>
          <p:cNvPr id="764" name="textbox 764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  <p:sp>
        <p:nvSpPr>
          <p:cNvPr id="766" name="textbox 766"/>
          <p:cNvSpPr/>
          <p:nvPr/>
        </p:nvSpPr>
        <p:spPr>
          <a:xfrm>
            <a:off x="8560749" y="955499"/>
            <a:ext cx="2926079" cy="363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2660"/>
              </a:lnSpc>
            </a:pPr>
            <a:r>
              <a:rPr sz="2000" kern="0" spc="-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为什么要传入指针或引用？</a:t>
            </a:r>
            <a:endParaRPr lang="en-US" altLang="en-US" sz="2000" dirty="0"/>
          </a:p>
        </p:txBody>
      </p:sp>
      <p:pic>
        <p:nvPicPr>
          <p:cNvPr id="768" name="picture 7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88266" y="1893083"/>
            <a:ext cx="1187267" cy="618549"/>
          </a:xfrm>
          <a:prstGeom prst="rect">
            <a:avLst/>
          </a:prstGeom>
        </p:spPr>
      </p:pic>
      <p:sp>
        <p:nvSpPr>
          <p:cNvPr id="770" name="textbox 77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4" name="picture 7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group 114"/>
          <p:cNvGrpSpPr/>
          <p:nvPr/>
        </p:nvGrpSpPr>
        <p:grpSpPr>
          <a:xfrm rot="21600000">
            <a:off x="528713" y="1551965"/>
            <a:ext cx="11094746" cy="2419959"/>
            <a:chOff x="0" y="0"/>
            <a:chExt cx="11094746" cy="2419959"/>
          </a:xfrm>
        </p:grpSpPr>
        <p:pic>
          <p:nvPicPr>
            <p:cNvPr id="776" name="picture 7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094746" cy="2419959"/>
            </a:xfrm>
            <a:prstGeom prst="rect">
              <a:avLst/>
            </a:prstGeom>
          </p:spPr>
        </p:pic>
        <p:sp>
          <p:nvSpPr>
            <p:cNvPr id="778" name="textbox 778"/>
            <p:cNvSpPr/>
            <p:nvPr/>
          </p:nvSpPr>
          <p:spPr>
            <a:xfrm>
              <a:off x="453694" y="382879"/>
              <a:ext cx="10254615" cy="18929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marL="21590" indent="-8890" algn="l" rtl="0" eaLnBrk="0">
                <a:lnSpc>
                  <a:spcPct val="111000"/>
                </a:lnSpc>
              </a:pPr>
              <a:r>
                <a:rPr sz="2300" kern="0" spc="-1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void 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Function</a:t>
              </a:r>
              <a:r>
                <a:rPr sz="2300" kern="0" spc="19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int&amp; b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23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arr[ 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c[m][n]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(*fun)(</a:t>
              </a:r>
              <a:r>
                <a:rPr sz="2300" b="1" kern="0" spc="-4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…)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)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{</a:t>
              </a:r>
              <a:endParaRPr lang="en-US" altLang="en-US" sz="23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455930" algn="l" rtl="0" eaLnBrk="0">
                <a:lnSpc>
                  <a:spcPts val="830"/>
                </a:lnSpc>
                <a:spcBef>
                  <a:spcPts val="695"/>
                </a:spcBef>
              </a:pP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…</a:t>
              </a:r>
              <a:endParaRPr lang="en-US" altLang="en-US" sz="2300" dirty="0"/>
            </a:p>
            <a:p>
              <a:pPr marL="445770" algn="l" rtl="0" eaLnBrk="0">
                <a:lnSpc>
                  <a:spcPct val="72000"/>
                </a:lnSpc>
                <a:spcBef>
                  <a:spcPts val="675"/>
                </a:spcBef>
              </a:pPr>
              <a:r>
                <a:rPr sz="2300" kern="0" spc="8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return;</a:t>
              </a:r>
              <a:endParaRPr lang="en-US" altLang="en-US" sz="2300" dirty="0"/>
            </a:p>
            <a:p>
              <a:pPr marL="15875" algn="l" rtl="0" eaLnBrk="0">
                <a:lnSpc>
                  <a:spcPts val="3170"/>
                </a:lnSpc>
              </a:pPr>
              <a:r>
                <a:rPr sz="2300" kern="0" spc="5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}</a:t>
              </a:r>
              <a:endParaRPr lang="en-US" altLang="en-US" sz="2300" dirty="0"/>
            </a:p>
          </p:txBody>
        </p:sp>
        <p:pic>
          <p:nvPicPr>
            <p:cNvPr id="780" name="picture 7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5749996" y="353741"/>
              <a:ext cx="1337453" cy="593302"/>
            </a:xfrm>
            <a:prstGeom prst="rect">
              <a:avLst/>
            </a:prstGeom>
          </p:spPr>
        </p:pic>
      </p:grpSp>
      <p:sp>
        <p:nvSpPr>
          <p:cNvPr id="782" name="textbox 782"/>
          <p:cNvSpPr/>
          <p:nvPr/>
        </p:nvSpPr>
        <p:spPr>
          <a:xfrm>
            <a:off x="4409412" y="4737847"/>
            <a:ext cx="7451090" cy="20929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05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</a:t>
            </a:r>
            <a:r>
              <a:rPr sz="3900" kern="0" spc="34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arr</a:t>
            </a:r>
            <a:r>
              <a:rPr sz="3900" kern="0" spc="34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[n];</a:t>
            </a:r>
            <a:endParaRPr lang="en-US" altLang="en-US" sz="3900" dirty="0"/>
          </a:p>
          <a:p>
            <a:pPr marL="24130" algn="l" rtl="0" eaLnBrk="0">
              <a:lnSpc>
                <a:spcPts val="5050"/>
              </a:lnSpc>
            </a:pPr>
            <a:r>
              <a:rPr sz="3900" kern="0" spc="10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Function(arr);</a:t>
            </a:r>
            <a:endParaRPr lang="en-US" altLang="en-US" sz="39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137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5"/>
              </a:spcBef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  <p:sp>
        <p:nvSpPr>
          <p:cNvPr id="784" name="textbox 784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8" name="picture 7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6" name="group 116"/>
          <p:cNvGrpSpPr/>
          <p:nvPr/>
        </p:nvGrpSpPr>
        <p:grpSpPr>
          <a:xfrm rot="21600000">
            <a:off x="528713" y="1551965"/>
            <a:ext cx="11094746" cy="2419959"/>
            <a:chOff x="0" y="0"/>
            <a:chExt cx="11094746" cy="2419959"/>
          </a:xfrm>
        </p:grpSpPr>
        <p:pic>
          <p:nvPicPr>
            <p:cNvPr id="790" name="picture 7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1094746" cy="2419959"/>
            </a:xfrm>
            <a:prstGeom prst="rect">
              <a:avLst/>
            </a:prstGeom>
          </p:spPr>
        </p:pic>
        <p:sp>
          <p:nvSpPr>
            <p:cNvPr id="792" name="textbox 792"/>
            <p:cNvSpPr/>
            <p:nvPr/>
          </p:nvSpPr>
          <p:spPr>
            <a:xfrm>
              <a:off x="453694" y="382879"/>
              <a:ext cx="10254615" cy="18929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00"/>
                </a:lnSpc>
              </a:pPr>
              <a:endParaRPr lang="en-US" altLang="en-US" sz="100" dirty="0"/>
            </a:p>
            <a:p>
              <a:pPr marL="21590" indent="-8890" algn="l" rtl="0" eaLnBrk="0">
                <a:lnSpc>
                  <a:spcPct val="111000"/>
                </a:lnSpc>
              </a:pPr>
              <a:r>
                <a:rPr sz="2300" kern="0" spc="-1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void 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Function</a:t>
              </a:r>
              <a:r>
                <a:rPr sz="2300" kern="0" spc="19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(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int&amp; b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int*</a:t>
              </a:r>
              <a:r>
                <a:rPr sz="23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5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 arr[ 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7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r>
                <a:rPr sz="23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c[m][n]</a:t>
              </a:r>
              <a:r>
                <a:rPr sz="2300" kern="0" spc="-1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,</a:t>
              </a:r>
              <a:r>
                <a:rPr sz="2300" kern="0" spc="8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(*fun)(</a:t>
              </a:r>
              <a:r>
                <a:rPr sz="2300" b="1" kern="0" spc="-4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…) </a:t>
              </a: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)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</a:t>
              </a:r>
              <a:r>
                <a:rPr sz="2300" kern="0" spc="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{</a:t>
              </a:r>
              <a:endParaRPr lang="en-US" altLang="en-US" sz="23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455930" algn="l" rtl="0" eaLnBrk="0">
                <a:lnSpc>
                  <a:spcPts val="830"/>
                </a:lnSpc>
                <a:spcBef>
                  <a:spcPts val="695"/>
                </a:spcBef>
              </a:pPr>
              <a:r>
                <a:rPr sz="2300" kern="0" spc="-1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…</a:t>
              </a:r>
              <a:endParaRPr lang="en-US" altLang="en-US" sz="2300" dirty="0"/>
            </a:p>
            <a:p>
              <a:pPr marL="445770" algn="l" rtl="0" eaLnBrk="0">
                <a:lnSpc>
                  <a:spcPct val="72000"/>
                </a:lnSpc>
                <a:spcBef>
                  <a:spcPts val="675"/>
                </a:spcBef>
              </a:pPr>
              <a:r>
                <a:rPr sz="2300" kern="0" spc="80" dirty="0">
                  <a:solidFill>
                    <a:srgbClr val="7F7F7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return;</a:t>
              </a:r>
              <a:endParaRPr lang="en-US" altLang="en-US" sz="2300" dirty="0"/>
            </a:p>
            <a:p>
              <a:pPr marL="15875" algn="l" rtl="0" eaLnBrk="0">
                <a:lnSpc>
                  <a:spcPts val="3170"/>
                </a:lnSpc>
              </a:pPr>
              <a:r>
                <a:rPr sz="2300" kern="0" spc="50" dirty="0">
                  <a:solidFill>
                    <a:srgbClr val="FF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}</a:t>
              </a:r>
              <a:endParaRPr lang="en-US" altLang="en-US" sz="2300" dirty="0"/>
            </a:p>
          </p:txBody>
        </p:sp>
        <p:pic>
          <p:nvPicPr>
            <p:cNvPr id="794" name="picture 7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7245505" y="353741"/>
              <a:ext cx="1684649" cy="593302"/>
            </a:xfrm>
            <a:prstGeom prst="rect">
              <a:avLst/>
            </a:prstGeom>
          </p:spPr>
        </p:pic>
      </p:grpSp>
      <p:sp>
        <p:nvSpPr>
          <p:cNvPr id="796" name="textbox 796"/>
          <p:cNvSpPr/>
          <p:nvPr/>
        </p:nvSpPr>
        <p:spPr>
          <a:xfrm>
            <a:off x="4409412" y="4737847"/>
            <a:ext cx="7451090" cy="20929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300"/>
              </a:lnSpc>
            </a:pP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int</a:t>
            </a:r>
            <a:r>
              <a:rPr sz="3900" kern="0" spc="31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kern="0" spc="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arr</a:t>
            </a:r>
            <a:r>
              <a:rPr sz="3900" kern="0" spc="31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[m][n];</a:t>
            </a:r>
            <a:endParaRPr lang="en-US" altLang="en-US" sz="3900" dirty="0"/>
          </a:p>
          <a:p>
            <a:pPr marL="24130" algn="l" rtl="0" eaLnBrk="0">
              <a:lnSpc>
                <a:spcPct val="100000"/>
              </a:lnSpc>
              <a:spcBef>
                <a:spcPts val="235"/>
              </a:spcBef>
            </a:pPr>
            <a:r>
              <a:rPr sz="3900" kern="0" spc="100" dirty="0">
                <a:solidFill>
                  <a:srgbClr val="00A7E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Function(arr);</a:t>
            </a:r>
            <a:endParaRPr lang="en-US" altLang="en-US" sz="39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5"/>
              </a:spcBef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  <p:sp>
        <p:nvSpPr>
          <p:cNvPr id="798" name="textbox 798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2" name="picture 8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8713" y="1551965"/>
            <a:ext cx="11094746" cy="2419959"/>
          </a:xfrm>
          <a:prstGeom prst="rect">
            <a:avLst/>
          </a:prstGeom>
        </p:spPr>
      </p:pic>
      <p:sp>
        <p:nvSpPr>
          <p:cNvPr id="806" name="textbox 806"/>
          <p:cNvSpPr/>
          <p:nvPr/>
        </p:nvSpPr>
        <p:spPr>
          <a:xfrm>
            <a:off x="3918521" y="4257802"/>
            <a:ext cx="7941944" cy="2573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655"/>
              </a:lnSpc>
            </a:pPr>
            <a:r>
              <a:rPr sz="35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void fun(int a,</a:t>
            </a:r>
            <a:r>
              <a:rPr sz="3500" kern="0" spc="19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5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3500" kern="0" spc="2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500" kern="0" spc="-5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b);</a:t>
            </a:r>
            <a:endParaRPr lang="en-US" altLang="en-US" sz="3500" dirty="0"/>
          </a:p>
          <a:p>
            <a:pPr marL="31750" algn="l" rtl="0" eaLnBrk="0">
              <a:lnSpc>
                <a:spcPct val="95000"/>
              </a:lnSpc>
              <a:spcBef>
                <a:spcPts val="220"/>
              </a:spcBef>
            </a:pPr>
            <a:r>
              <a:rPr sz="35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auto</a:t>
            </a:r>
            <a:r>
              <a:rPr sz="3500" kern="0" spc="19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5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</a:t>
            </a:r>
            <a:r>
              <a:rPr sz="3500" kern="0" spc="1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500" kern="0" spc="-1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fun;</a:t>
            </a:r>
            <a:endParaRPr lang="en-US" altLang="en-US" sz="3500" dirty="0"/>
          </a:p>
          <a:p>
            <a:pPr marL="47625" algn="l" rtl="0" eaLnBrk="0">
              <a:lnSpc>
                <a:spcPts val="4550"/>
              </a:lnSpc>
            </a:pPr>
            <a:r>
              <a:rPr sz="3500" kern="0" spc="-1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Function(</a:t>
            </a:r>
            <a:r>
              <a:rPr sz="3500" kern="0" spc="-20" dirty="0">
                <a:solidFill>
                  <a:srgbClr val="00A7E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it);</a:t>
            </a:r>
            <a:endParaRPr lang="en-US" altLang="en-US" sz="35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400" dirty="0"/>
          </a:p>
          <a:p>
            <a:pPr algn="r" rtl="0" eaLnBrk="0">
              <a:lnSpc>
                <a:spcPts val="2390"/>
              </a:lnSpc>
              <a:spcBef>
                <a:spcPts val="5"/>
              </a:spcBef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808" name="textbox 808"/>
          <p:cNvSpPr/>
          <p:nvPr/>
        </p:nvSpPr>
        <p:spPr>
          <a:xfrm>
            <a:off x="982408" y="1934845"/>
            <a:ext cx="8503919" cy="1892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21590" indent="-8890" algn="l" rtl="0" eaLnBrk="0">
              <a:lnSpc>
                <a:spcPct val="113000"/>
              </a:lnSpc>
            </a:pPr>
            <a:r>
              <a:rPr sz="2300" kern="0" spc="-2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void  </a:t>
            </a:r>
            <a:r>
              <a:rPr sz="23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Function (</a:t>
            </a:r>
            <a:r>
              <a:rPr sz="2300" kern="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23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int&amp;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int*</a:t>
            </a:r>
            <a:r>
              <a:rPr sz="2300" b="1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arr[ ]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c[m][n]</a:t>
            </a: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</a:t>
            </a:r>
            <a:endParaRPr lang="en-US" altLang="en-US" sz="2300" dirty="0"/>
          </a:p>
          <a:p>
            <a:pPr marL="455930" algn="l" rtl="0" eaLnBrk="0">
              <a:lnSpc>
                <a:spcPts val="805"/>
              </a:lnSpc>
              <a:spcBef>
                <a:spcPts val="1820"/>
              </a:spcBef>
            </a:pPr>
            <a:r>
              <a:rPr sz="2300" kern="0" spc="2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en-US" altLang="en-US" sz="2300" dirty="0"/>
          </a:p>
          <a:p>
            <a:pPr marL="445770" algn="l" rtl="0" eaLnBrk="0">
              <a:lnSpc>
                <a:spcPct val="72000"/>
              </a:lnSpc>
              <a:spcBef>
                <a:spcPts val="700"/>
              </a:spcBef>
            </a:pPr>
            <a:r>
              <a:rPr sz="2300" kern="0" spc="-2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return;</a:t>
            </a:r>
            <a:endParaRPr lang="en-US" altLang="en-US" sz="2300" dirty="0"/>
          </a:p>
          <a:p>
            <a:pPr marL="15875" algn="l" rtl="0" eaLnBrk="0">
              <a:lnSpc>
                <a:spcPts val="3170"/>
              </a:lnSpc>
            </a:pPr>
            <a:r>
              <a:rPr sz="2300" kern="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en-US" altLang="en-US" sz="2300" dirty="0"/>
          </a:p>
        </p:txBody>
      </p:sp>
      <p:grpSp>
        <p:nvGrpSpPr>
          <p:cNvPr id="118" name="group 118"/>
          <p:cNvGrpSpPr/>
          <p:nvPr/>
        </p:nvGrpSpPr>
        <p:grpSpPr>
          <a:xfrm rot="21600000">
            <a:off x="9844797" y="3590111"/>
            <a:ext cx="1274643" cy="1274644"/>
            <a:chOff x="0" y="0"/>
            <a:chExt cx="1274643" cy="1274644"/>
          </a:xfrm>
        </p:grpSpPr>
        <p:pic>
          <p:nvPicPr>
            <p:cNvPr id="810" name="picture 8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274643" cy="1274644"/>
            </a:xfrm>
            <a:prstGeom prst="rect">
              <a:avLst/>
            </a:prstGeom>
          </p:spPr>
        </p:pic>
        <p:sp>
          <p:nvSpPr>
            <p:cNvPr id="812" name="textbox 812"/>
            <p:cNvSpPr/>
            <p:nvPr/>
          </p:nvSpPr>
          <p:spPr>
            <a:xfrm>
              <a:off x="-12700" y="-12700"/>
              <a:ext cx="1300480" cy="13220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marL="14478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多此一举</a:t>
              </a:r>
              <a:endParaRPr lang="en-US" altLang="en-US" sz="1700" dirty="0"/>
            </a:p>
          </p:txBody>
        </p:sp>
      </p:grpSp>
      <p:sp>
        <p:nvSpPr>
          <p:cNvPr id="814" name="textbox 814"/>
          <p:cNvSpPr/>
          <p:nvPr/>
        </p:nvSpPr>
        <p:spPr>
          <a:xfrm>
            <a:off x="735049" y="702537"/>
            <a:ext cx="3668395" cy="485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函数参数传递与调用</a:t>
            </a:r>
            <a:endParaRPr lang="en-US" altLang="en-US" sz="3200" dirty="0"/>
          </a:p>
        </p:txBody>
      </p:sp>
      <p:sp>
        <p:nvSpPr>
          <p:cNvPr id="816" name="textbox 816"/>
          <p:cNvSpPr/>
          <p:nvPr/>
        </p:nvSpPr>
        <p:spPr>
          <a:xfrm>
            <a:off x="9643834" y="1934845"/>
            <a:ext cx="1593214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185"/>
              </a:lnSpc>
            </a:pP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(*fun)(</a:t>
            </a:r>
            <a:r>
              <a:rPr sz="2300" b="1" kern="0" spc="-4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…) </a:t>
            </a:r>
            <a:r>
              <a:rPr sz="2300" kern="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2300" dirty="0"/>
          </a:p>
        </p:txBody>
      </p:sp>
      <p:pic>
        <p:nvPicPr>
          <p:cNvPr id="818" name="picture 8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639351" y="1858717"/>
            <a:ext cx="1597535" cy="6282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2" name="picture 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0" name="group 120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824" name="picture 8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826" name="textbox 826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22" name="group 122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828" name="picture 8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830" name="textbox 830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1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124" name="group 124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832" name="picture 8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834" name="textbox 834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126" name="group 126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836" name="picture 8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838" name="textbox 838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2</a:t>
              </a:r>
              <a:endParaRPr lang="en-US" altLang="en-US" sz="1700" dirty="0"/>
            </a:p>
          </p:txBody>
        </p:sp>
      </p:grpSp>
      <p:grpSp>
        <p:nvGrpSpPr>
          <p:cNvPr id="128" name="group 128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840" name="picture 8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842" name="textbox 842"/>
            <p:cNvSpPr/>
            <p:nvPr/>
          </p:nvSpPr>
          <p:spPr>
            <a:xfrm>
              <a:off x="-12700" y="-12700"/>
              <a:ext cx="940435" cy="9855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130" name="group 130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844" name="picture 8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846" name="textbox 846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1</a:t>
              </a:r>
              <a:endParaRPr lang="en-US" altLang="en-US" sz="1700" dirty="0"/>
            </a:p>
          </p:txBody>
        </p:sp>
      </p:grpSp>
      <p:sp>
        <p:nvSpPr>
          <p:cNvPr id="848" name="textbox 848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52" name="picture 8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54" name="picture 8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sp>
        <p:nvSpPr>
          <p:cNvPr id="856" name="textbox 856"/>
          <p:cNvSpPr/>
          <p:nvPr/>
        </p:nvSpPr>
        <p:spPr>
          <a:xfrm>
            <a:off x="907308" y="1031379"/>
            <a:ext cx="10003155" cy="1760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205740" algn="l" rtl="0" eaLnBrk="0">
              <a:lnSpc>
                <a:spcPct val="91000"/>
              </a:lnSpc>
            </a:pPr>
            <a:r>
              <a:rPr sz="4100" kern="0" spc="-70" baseline="33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2500" kern="0" spc="8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700" kern="0" spc="-70" dirty="0">
                <a:solidFill>
                  <a:srgbClr val="0003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篡</a:t>
            </a:r>
            <a:endParaRPr lang="en-US" altLang="en-US" sz="27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algn="r" rtl="0" eaLnBrk="0">
              <a:lnSpc>
                <a:spcPts val="2660"/>
              </a:lnSpc>
              <a:spcBef>
                <a:spcPts val="605"/>
              </a:spcBef>
            </a:pP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给定 N 位原密码，</a:t>
            </a:r>
            <a:r>
              <a:rPr sz="2000" kern="0" spc="-4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要求将从第 index 位开始的（N - ind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ex）位密码替换为给定的密码值，</a:t>
            </a:r>
            <a:endParaRPr lang="en-US" altLang="en-US" sz="2000" dirty="0"/>
          </a:p>
          <a:p>
            <a:pPr marL="15240" algn="l" rtl="0" eaLnBrk="0">
              <a:lnSpc>
                <a:spcPts val="2765"/>
              </a:lnSpc>
            </a:pPr>
            <a:r>
              <a:rPr sz="20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并输出更改后的密码。</a:t>
            </a: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请用自定义函数实现。</a:t>
            </a:r>
            <a:endParaRPr lang="en-US" altLang="en-US" sz="2000" dirty="0"/>
          </a:p>
        </p:txBody>
      </p:sp>
      <p:pic>
        <p:nvPicPr>
          <p:cNvPr id="858" name="picture 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32929" y="1045045"/>
            <a:ext cx="1055319" cy="339064"/>
          </a:xfrm>
          <a:prstGeom prst="rect">
            <a:avLst/>
          </a:prstGeom>
        </p:spPr>
      </p:pic>
      <p:grpSp>
        <p:nvGrpSpPr>
          <p:cNvPr id="132" name="group 132"/>
          <p:cNvGrpSpPr/>
          <p:nvPr/>
        </p:nvGrpSpPr>
        <p:grpSpPr>
          <a:xfrm rot="21600000">
            <a:off x="7681797" y="3988308"/>
            <a:ext cx="3477120" cy="1949665"/>
            <a:chOff x="0" y="0"/>
            <a:chExt cx="3477120" cy="1949665"/>
          </a:xfrm>
        </p:grpSpPr>
        <p:pic>
          <p:nvPicPr>
            <p:cNvPr id="860" name="picture 8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477120" cy="1949665"/>
            </a:xfrm>
            <a:prstGeom prst="rect">
              <a:avLst/>
            </a:prstGeom>
          </p:spPr>
        </p:pic>
        <p:sp>
          <p:nvSpPr>
            <p:cNvPr id="862" name="textbox 862"/>
            <p:cNvSpPr/>
            <p:nvPr/>
          </p:nvSpPr>
          <p:spPr>
            <a:xfrm>
              <a:off x="-12700" y="-12700"/>
              <a:ext cx="3502659" cy="19723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60000"/>
                </a:lnSpc>
              </a:pPr>
              <a:endParaRPr lang="en-US" altLang="en-US" sz="1000" dirty="0"/>
            </a:p>
            <a:p>
              <a:pPr marL="276860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2300" b="1" kern="0" spc="60" dirty="0">
                  <a:solidFill>
                    <a:srgbClr val="385723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进阶</a:t>
              </a:r>
              <a:endParaRPr lang="en-US" altLang="en-US" sz="23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4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260350" indent="3810" algn="l" rtl="0" eaLnBrk="0">
                <a:lnSpc>
                  <a:spcPct val="118000"/>
                </a:lnSpc>
              </a:pP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考虑以 </a:t>
              </a:r>
              <a:r>
                <a:rPr sz="1700" b="1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函数名重载</a:t>
              </a:r>
              <a:r>
                <a:rPr sz="1700" b="1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的方式同      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时构建返回值类型为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void</a:t>
              </a:r>
              <a:r>
                <a:rPr sz="1700" b="1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或     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string</a:t>
              </a:r>
              <a:r>
                <a:rPr sz="1700" b="1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的两种函数.</a:t>
              </a:r>
              <a:endParaRPr lang="en-US" altLang="en-US" sz="1700" dirty="0"/>
            </a:p>
          </p:txBody>
        </p:sp>
      </p:grpSp>
      <p:sp>
        <p:nvSpPr>
          <p:cNvPr id="864" name="textbox 864"/>
          <p:cNvSpPr/>
          <p:nvPr/>
        </p:nvSpPr>
        <p:spPr>
          <a:xfrm>
            <a:off x="2092780" y="3203311"/>
            <a:ext cx="5216525" cy="963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N位原密码</a:t>
            </a:r>
            <a:r>
              <a:rPr sz="20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sz="2000" b="1" kern="0" spc="-6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ndex</a:t>
            </a:r>
            <a:r>
              <a:rPr sz="2000" b="1" kern="0" spc="-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000" b="1" kern="0" spc="-4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6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 - index位替换密码</a:t>
            </a:r>
            <a:endParaRPr lang="en-US" altLang="en-US" sz="20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rtl="0" eaLnBrk="0">
              <a:lnSpc>
                <a:spcPct val="89000"/>
              </a:lnSpc>
              <a:spcBef>
                <a:spcPts val="5"/>
              </a:spcBef>
            </a:pPr>
            <a:r>
              <a:rPr sz="2000" b="1" kern="0" spc="-7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N位新密码</a:t>
            </a:r>
            <a:endParaRPr lang="en-US" altLang="en-US" sz="2000" dirty="0"/>
          </a:p>
        </p:txBody>
      </p:sp>
      <p:sp>
        <p:nvSpPr>
          <p:cNvPr id="866" name="textbox 866"/>
          <p:cNvSpPr/>
          <p:nvPr/>
        </p:nvSpPr>
        <p:spPr>
          <a:xfrm>
            <a:off x="908532" y="4848542"/>
            <a:ext cx="1856104" cy="11677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输入样例：</a:t>
            </a:r>
            <a:r>
              <a:rPr sz="1700" kern="0" spc="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en-US" sz="1700" dirty="0"/>
          </a:p>
          <a:p>
            <a:pPr algn="r" rtl="0" eaLnBrk="0">
              <a:lnSpc>
                <a:spcPts val="2390"/>
              </a:lnSpc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</a:t>
            </a:r>
            <a:r>
              <a:rPr sz="1700" kern="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cde</a:t>
            </a:r>
            <a:endParaRPr lang="en-US" altLang="en-US" sz="1700" dirty="0"/>
          </a:p>
          <a:p>
            <a:pPr marL="1213485" algn="l" rtl="0" eaLnBrk="0">
              <a:lnSpc>
                <a:spcPct val="87000"/>
              </a:lnSpc>
              <a:spcBef>
                <a:spcPts val="590"/>
              </a:spcBef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en-US" sz="1700" dirty="0"/>
          </a:p>
          <a:p>
            <a:pPr algn="l" rtl="0" eaLnBrk="0">
              <a:lnSpc>
                <a:spcPct val="106000"/>
              </a:lnSpc>
            </a:pPr>
            <a:endParaRPr lang="en-US" altLang="en-US" sz="500" dirty="0"/>
          </a:p>
          <a:p>
            <a:pPr marL="1198880" algn="l" rtl="0" eaLnBrk="0">
              <a:lnSpc>
                <a:spcPct val="87000"/>
              </a:lnSpc>
              <a:spcBef>
                <a:spcPts val="0"/>
              </a:spcBef>
            </a:pP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123</a:t>
            </a:r>
            <a:endParaRPr lang="en-US" altLang="en-US" sz="1700" dirty="0"/>
          </a:p>
        </p:txBody>
      </p:sp>
      <p:grpSp>
        <p:nvGrpSpPr>
          <p:cNvPr id="134" name="group 134"/>
          <p:cNvGrpSpPr/>
          <p:nvPr/>
        </p:nvGrpSpPr>
        <p:grpSpPr>
          <a:xfrm rot="21600000">
            <a:off x="908460" y="3824013"/>
            <a:ext cx="994789" cy="592490"/>
            <a:chOff x="0" y="0"/>
            <a:chExt cx="994789" cy="592490"/>
          </a:xfrm>
        </p:grpSpPr>
        <p:pic>
          <p:nvPicPr>
            <p:cNvPr id="868" name="picture 8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94789" cy="592490"/>
            </a:xfrm>
            <a:prstGeom prst="rect">
              <a:avLst/>
            </a:prstGeom>
          </p:spPr>
        </p:pic>
        <p:sp>
          <p:nvSpPr>
            <p:cNvPr id="870" name="textbox 870"/>
            <p:cNvSpPr/>
            <p:nvPr/>
          </p:nvSpPr>
          <p:spPr>
            <a:xfrm>
              <a:off x="-12700" y="-12700"/>
              <a:ext cx="1020444" cy="6407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grpSp>
        <p:nvGrpSpPr>
          <p:cNvPr id="136" name="group 136"/>
          <p:cNvGrpSpPr/>
          <p:nvPr/>
        </p:nvGrpSpPr>
        <p:grpSpPr>
          <a:xfrm rot="21600000">
            <a:off x="908460" y="3179585"/>
            <a:ext cx="994789" cy="585175"/>
            <a:chOff x="0" y="0"/>
            <a:chExt cx="994789" cy="585175"/>
          </a:xfrm>
        </p:grpSpPr>
        <p:pic>
          <p:nvPicPr>
            <p:cNvPr id="872" name="picture 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94789" cy="585175"/>
            </a:xfrm>
            <a:prstGeom prst="rect">
              <a:avLst/>
            </a:prstGeom>
          </p:spPr>
        </p:pic>
        <p:sp>
          <p:nvSpPr>
            <p:cNvPr id="874" name="textbox 874"/>
            <p:cNvSpPr/>
            <p:nvPr/>
          </p:nvSpPr>
          <p:spPr>
            <a:xfrm>
              <a:off x="-12700" y="-12700"/>
              <a:ext cx="1020444" cy="6337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</p:txBody>
        </p:sp>
      </p:grpSp>
      <p:sp>
        <p:nvSpPr>
          <p:cNvPr id="876" name="textbox 876"/>
          <p:cNvSpPr/>
          <p:nvPr/>
        </p:nvSpPr>
        <p:spPr>
          <a:xfrm>
            <a:off x="3744442" y="4803737"/>
            <a:ext cx="1875789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输出样例：</a:t>
            </a:r>
            <a:r>
              <a:rPr sz="1700" kern="0" spc="2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123</a:t>
            </a:r>
            <a:endParaRPr lang="en-US" altLang="en-US" sz="1700" dirty="0"/>
          </a:p>
        </p:txBody>
      </p:sp>
      <p:sp>
        <p:nvSpPr>
          <p:cNvPr id="878" name="textbox 878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82" name="picture 8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84" name="textbox 884"/>
          <p:cNvSpPr/>
          <p:nvPr/>
        </p:nvSpPr>
        <p:spPr>
          <a:xfrm>
            <a:off x="904646" y="2440045"/>
            <a:ext cx="5810884" cy="1335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algn="r" rtl="0" eaLnBrk="0">
              <a:lnSpc>
                <a:spcPct val="94000"/>
              </a:lnSpc>
            </a:pPr>
            <a:r>
              <a:rPr sz="2000" kern="0" spc="-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根据三角形的三条边判断是否为合法三角形，</a:t>
            </a:r>
            <a:r>
              <a:rPr sz="2000" kern="0" spc="-4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若是，</a:t>
            </a:r>
            <a:endParaRPr lang="en-US" altLang="en-US" sz="2000" dirty="0"/>
          </a:p>
          <a:p>
            <a:pPr marL="22860" algn="l" rtl="0" eaLnBrk="0">
              <a:lnSpc>
                <a:spcPct val="78000"/>
              </a:lnSpc>
              <a:spcBef>
                <a:spcPts val="865"/>
              </a:spcBef>
            </a:pP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计算三角形的面积和周长</a:t>
            </a:r>
            <a:endParaRPr lang="en-US" altLang="en-US" sz="2000" dirty="0"/>
          </a:p>
          <a:p>
            <a:pPr marL="12700" algn="l" rtl="0" eaLnBrk="0">
              <a:lnSpc>
                <a:spcPts val="5325"/>
              </a:lnSpc>
            </a:pP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700" kern="0" spc="2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p(p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)(p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b)(p</a:t>
            </a: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c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(a+b+c)/2</a:t>
            </a:r>
            <a:endParaRPr lang="en-US" altLang="en-US" sz="1700" dirty="0"/>
          </a:p>
        </p:txBody>
      </p:sp>
      <p:sp>
        <p:nvSpPr>
          <p:cNvPr id="886" name="textbox 886"/>
          <p:cNvSpPr/>
          <p:nvPr/>
        </p:nvSpPr>
        <p:spPr>
          <a:xfrm>
            <a:off x="2083358" y="4207257"/>
            <a:ext cx="4008120" cy="1588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895"/>
              </a:lnSpc>
            </a:pPr>
            <a:r>
              <a:rPr sz="2000" b="1" kern="0" spc="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2300" kern="0" spc="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sz="2000" b="1" kern="0" spc="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2300" kern="0" spc="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2300" kern="0" spc="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b="1" kern="0" spc="16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kern="0" spc="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(浮点数类型)</a:t>
            </a:r>
            <a:endParaRPr lang="en-US" altLang="en-US" sz="15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19050" algn="l" rtl="0" eaLnBrk="0">
              <a:lnSpc>
                <a:spcPts val="2660"/>
              </a:lnSpc>
              <a:spcBef>
                <a:spcPts val="605"/>
              </a:spcBef>
            </a:pPr>
            <a:r>
              <a:rPr sz="2000" b="1" kern="0" spc="-6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not a triangle</a:t>
            </a:r>
            <a:endParaRPr lang="en-US" altLang="en-US" sz="2000" dirty="0"/>
          </a:p>
          <a:p>
            <a:pPr marL="12700" algn="l" rtl="0" eaLnBrk="0">
              <a:lnSpc>
                <a:spcPct val="75000"/>
              </a:lnSpc>
              <a:spcBef>
                <a:spcPts val="340"/>
              </a:spcBef>
            </a:pPr>
            <a:r>
              <a:rPr sz="2000" b="1" kern="0" spc="-9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</a:t>
            </a:r>
            <a:endParaRPr lang="en-US" altLang="en-US" sz="2000" dirty="0"/>
          </a:p>
          <a:p>
            <a:pPr algn="r" rtl="0" eaLnBrk="0">
              <a:lnSpc>
                <a:spcPts val="2660"/>
              </a:lnSpc>
            </a:pPr>
            <a:r>
              <a:rPr sz="2000" b="1" kern="0" spc="-6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area = …  circle</a:t>
            </a:r>
            <a:r>
              <a:rPr sz="2000" b="1" kern="0" spc="3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7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000" b="1" kern="0" spc="10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7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sz="1500" kern="0" spc="-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（保留两位小数）</a:t>
            </a:r>
            <a:endParaRPr lang="en-US" altLang="en-US" sz="1500" dirty="0"/>
          </a:p>
        </p:txBody>
      </p:sp>
      <p:grpSp>
        <p:nvGrpSpPr>
          <p:cNvPr id="138" name="group 138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888" name="picture 8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890" name="textbox 890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40" name="group 140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892" name="picture 8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894" name="textbox 894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142" name="group 142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896" name="picture 8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898" name="textbox 898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144" name="group 144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900" name="picture 9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902" name="textbox 902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grpSp>
        <p:nvGrpSpPr>
          <p:cNvPr id="146" name="group 146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904" name="picture 9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906" name="textbox 906"/>
            <p:cNvSpPr/>
            <p:nvPr/>
          </p:nvSpPr>
          <p:spPr>
            <a:xfrm>
              <a:off x="-12700" y="-12700"/>
              <a:ext cx="94043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148" name="group 148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908" name="picture 9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910" name="textbox 910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grpSp>
        <p:nvGrpSpPr>
          <p:cNvPr id="150" name="group 150"/>
          <p:cNvGrpSpPr/>
          <p:nvPr/>
        </p:nvGrpSpPr>
        <p:grpSpPr>
          <a:xfrm rot="21600000">
            <a:off x="812097" y="837624"/>
            <a:ext cx="910369" cy="910369"/>
            <a:chOff x="0" y="0"/>
            <a:chExt cx="910369" cy="910369"/>
          </a:xfrm>
        </p:grpSpPr>
        <p:pic>
          <p:nvPicPr>
            <p:cNvPr id="912" name="picture 9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0369" cy="910369"/>
            </a:xfrm>
            <a:prstGeom prst="rect">
              <a:avLst/>
            </a:prstGeom>
          </p:spPr>
        </p:pic>
        <p:sp>
          <p:nvSpPr>
            <p:cNvPr id="914" name="textbox 914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sp>
        <p:nvSpPr>
          <p:cNvPr id="916" name="textbox 916"/>
          <p:cNvSpPr/>
          <p:nvPr/>
        </p:nvSpPr>
        <p:spPr>
          <a:xfrm>
            <a:off x="1866087" y="1032573"/>
            <a:ext cx="1791970" cy="364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600" kern="0" spc="170" dirty="0">
                <a:solidFill>
                  <a:srgbClr val="0203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合法三角形</a:t>
            </a:r>
            <a:endParaRPr lang="en-US" altLang="en-US" sz="2600" dirty="0"/>
          </a:p>
        </p:txBody>
      </p:sp>
      <p:grpSp>
        <p:nvGrpSpPr>
          <p:cNvPr id="152" name="group 152"/>
          <p:cNvGrpSpPr/>
          <p:nvPr/>
        </p:nvGrpSpPr>
        <p:grpSpPr>
          <a:xfrm rot="21600000">
            <a:off x="908460" y="4820870"/>
            <a:ext cx="994789" cy="585175"/>
            <a:chOff x="0" y="0"/>
            <a:chExt cx="994789" cy="585175"/>
          </a:xfrm>
        </p:grpSpPr>
        <p:pic>
          <p:nvPicPr>
            <p:cNvPr id="918" name="picture 9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994789" cy="585175"/>
            </a:xfrm>
            <a:prstGeom prst="rect">
              <a:avLst/>
            </a:prstGeom>
          </p:spPr>
        </p:pic>
        <p:sp>
          <p:nvSpPr>
            <p:cNvPr id="920" name="textbox 920"/>
            <p:cNvSpPr/>
            <p:nvPr/>
          </p:nvSpPr>
          <p:spPr>
            <a:xfrm>
              <a:off x="-12700" y="-12700"/>
              <a:ext cx="1020444" cy="6337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grpSp>
        <p:nvGrpSpPr>
          <p:cNvPr id="154" name="group 154"/>
          <p:cNvGrpSpPr/>
          <p:nvPr/>
        </p:nvGrpSpPr>
        <p:grpSpPr>
          <a:xfrm rot="21600000">
            <a:off x="908460" y="4181721"/>
            <a:ext cx="994789" cy="579884"/>
            <a:chOff x="0" y="0"/>
            <a:chExt cx="994789" cy="579884"/>
          </a:xfrm>
        </p:grpSpPr>
        <p:pic>
          <p:nvPicPr>
            <p:cNvPr id="922" name="picture 9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94789" cy="579884"/>
            </a:xfrm>
            <a:prstGeom prst="rect">
              <a:avLst/>
            </a:prstGeom>
          </p:spPr>
        </p:pic>
        <p:sp>
          <p:nvSpPr>
            <p:cNvPr id="924" name="textbox 924"/>
            <p:cNvSpPr/>
            <p:nvPr/>
          </p:nvSpPr>
          <p:spPr>
            <a:xfrm>
              <a:off x="-12700" y="-12700"/>
              <a:ext cx="1020444" cy="6286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</p:txBody>
        </p:sp>
      </p:grpSp>
      <p:sp>
        <p:nvSpPr>
          <p:cNvPr id="926" name="textbox 92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30" name="picture 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32" name="picture 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8460" y="4027200"/>
            <a:ext cx="994789" cy="592490"/>
          </a:xfrm>
          <a:prstGeom prst="rect">
            <a:avLst/>
          </a:prstGeom>
        </p:spPr>
      </p:pic>
      <p:sp>
        <p:nvSpPr>
          <p:cNvPr id="934" name="textbox 934"/>
          <p:cNvSpPr/>
          <p:nvPr/>
        </p:nvSpPr>
        <p:spPr>
          <a:xfrm>
            <a:off x="911816" y="2441063"/>
            <a:ext cx="9865359" cy="2581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对于n位的两个正整数x和y；</a:t>
            </a:r>
            <a:endParaRPr lang="en-US" altLang="en-US" sz="2000" dirty="0"/>
          </a:p>
          <a:p>
            <a:pPr marL="13335" indent="3810" algn="l" rtl="0" eaLnBrk="0">
              <a:lnSpc>
                <a:spcPct val="137000"/>
              </a:lnSpc>
              <a:spcBef>
                <a:spcPts val="550"/>
              </a:spcBef>
            </a:pP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可以把x表示为x1x2</a:t>
            </a:r>
            <a:r>
              <a:rPr sz="2000" kern="0" spc="-30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…xn，</a:t>
            </a:r>
            <a:r>
              <a:rPr sz="2000" kern="0" spc="-4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其中xi（1≤i≤n）</a:t>
            </a:r>
            <a:r>
              <a:rPr sz="2000" kern="0" spc="-4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表示整数x第i位上的数字，yi（1≤i≤n）</a:t>
            </a:r>
            <a:r>
              <a:rPr sz="2000" kern="0" spc="-3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同理；</a:t>
            </a:r>
            <a:r>
              <a:rPr sz="20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</a:t>
            </a:r>
            <a:r>
              <a:rPr sz="3000" kern="0" spc="-50" baseline="-70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2200" kern="0" spc="-50" baseline="-90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1+k</a:t>
            </a:r>
            <a:r>
              <a:rPr sz="1400" kern="0" spc="-14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y</a:t>
            </a:r>
            <a:r>
              <a:rPr sz="2200" kern="0" spc="-50" baseline="-140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-2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200" kern="0" spc="-50" baseline="-140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400" kern="0" spc="-23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200" kern="0" spc="-50" baseline="-14000" dirty="0">
                <a:solidFill>
                  <a:srgbClr val="40404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000" kern="0" spc="-3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0≤k≤n−</a:t>
            </a:r>
            <a:r>
              <a:rPr sz="2000" kern="0" spc="-39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</a:t>
            </a:r>
            <a:r>
              <a:rPr sz="2000" kern="0" spc="-4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始终成立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kern="0" spc="-4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则x和y互为逆序整数.</a:t>
            </a:r>
            <a:endParaRPr lang="en-US" altLang="en-US" sz="2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marL="181610" algn="l" rtl="0" eaLnBrk="0">
              <a:lnSpc>
                <a:spcPts val="2660"/>
              </a:lnSpc>
              <a:spcBef>
                <a:spcPts val="600"/>
              </a:spcBef>
            </a:pPr>
            <a:r>
              <a:rPr sz="2700" b="1" kern="0" spc="-50" baseline="11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</a:t>
            </a:r>
            <a:r>
              <a:rPr sz="1700" b="1" kern="0" spc="-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位数相同的两个正整数 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000" kern="0" spc="1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000" kern="0" spc="-2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000" kern="0" spc="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≤ 位数</a:t>
            </a:r>
            <a:r>
              <a:rPr sz="2000" kern="0" spc="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≤</a:t>
            </a:r>
            <a:r>
              <a:rPr sz="2000" kern="0" spc="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50）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500" dirty="0"/>
          </a:p>
          <a:p>
            <a:pPr marL="1175385" algn="l" rtl="0" eaLnBrk="0">
              <a:lnSpc>
                <a:spcPct val="83000"/>
              </a:lnSpc>
              <a:spcBef>
                <a:spcPts val="5"/>
              </a:spcBef>
            </a:pPr>
            <a:r>
              <a:rPr sz="2000" b="1" kern="0" spc="-4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YES   </a:t>
            </a:r>
            <a:r>
              <a:rPr sz="2000" kern="0" spc="-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   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</a:t>
            </a:r>
            <a:endParaRPr lang="en-US" altLang="en-US" sz="2000" dirty="0"/>
          </a:p>
        </p:txBody>
      </p:sp>
      <p:grpSp>
        <p:nvGrpSpPr>
          <p:cNvPr id="156" name="group 156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936" name="picture 9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938" name="textbox 938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58" name="group 158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940" name="picture 9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942" name="textbox 942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160" name="group 160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946" name="textbox 946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pic>
        <p:nvPicPr>
          <p:cNvPr id="948" name="picture 9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600375" y="706516"/>
            <a:ext cx="914545" cy="914545"/>
          </a:xfrm>
          <a:prstGeom prst="rect">
            <a:avLst/>
          </a:prstGeom>
        </p:spPr>
      </p:pic>
      <p:grpSp>
        <p:nvGrpSpPr>
          <p:cNvPr id="162" name="group 162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950" name="picture 9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952" name="textbox 952"/>
            <p:cNvSpPr/>
            <p:nvPr/>
          </p:nvSpPr>
          <p:spPr>
            <a:xfrm>
              <a:off x="-12700" y="-12700"/>
              <a:ext cx="94043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164" name="group 164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954" name="picture 9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956" name="textbox 956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pic>
        <p:nvPicPr>
          <p:cNvPr id="958" name="picture 9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grpSp>
        <p:nvGrpSpPr>
          <p:cNvPr id="166" name="group 166"/>
          <p:cNvGrpSpPr/>
          <p:nvPr/>
        </p:nvGrpSpPr>
        <p:grpSpPr>
          <a:xfrm rot="21600000">
            <a:off x="908460" y="4666350"/>
            <a:ext cx="994789" cy="585175"/>
            <a:chOff x="0" y="0"/>
            <a:chExt cx="994789" cy="585175"/>
          </a:xfrm>
        </p:grpSpPr>
        <p:pic>
          <p:nvPicPr>
            <p:cNvPr id="960" name="picture 96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94789" cy="585175"/>
            </a:xfrm>
            <a:prstGeom prst="rect">
              <a:avLst/>
            </a:prstGeom>
          </p:spPr>
        </p:pic>
        <p:sp>
          <p:nvSpPr>
            <p:cNvPr id="962" name="textbox 962"/>
            <p:cNvSpPr/>
            <p:nvPr/>
          </p:nvSpPr>
          <p:spPr>
            <a:xfrm>
              <a:off x="-12700" y="-12700"/>
              <a:ext cx="1020444" cy="6337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sp>
        <p:nvSpPr>
          <p:cNvPr id="964" name="textbox 964"/>
          <p:cNvSpPr/>
          <p:nvPr/>
        </p:nvSpPr>
        <p:spPr>
          <a:xfrm>
            <a:off x="1864829" y="1032141"/>
            <a:ext cx="1437639" cy="366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600" kern="0" spc="170" dirty="0">
                <a:solidFill>
                  <a:srgbClr val="03060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逆序整数</a:t>
            </a:r>
            <a:endParaRPr lang="en-US" altLang="en-US" sz="2600" dirty="0"/>
          </a:p>
        </p:txBody>
      </p:sp>
      <p:sp>
        <p:nvSpPr>
          <p:cNvPr id="966" name="textbox 96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968" name="textbox 968"/>
          <p:cNvSpPr/>
          <p:nvPr/>
        </p:nvSpPr>
        <p:spPr>
          <a:xfrm>
            <a:off x="1111059" y="1091387"/>
            <a:ext cx="144779" cy="250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7000"/>
              </a:lnSpc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en-US" sz="1700" dirty="0"/>
          </a:p>
        </p:txBody>
      </p:sp>
      <p:sp>
        <p:nvSpPr>
          <p:cNvPr id="970" name="textbox 970"/>
          <p:cNvSpPr/>
          <p:nvPr/>
        </p:nvSpPr>
        <p:spPr>
          <a:xfrm>
            <a:off x="10902556" y="965111"/>
            <a:ext cx="143510" cy="247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74" name="picture 9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76" name="picture 9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sp>
        <p:nvSpPr>
          <p:cNvPr id="978" name="textbox 978"/>
          <p:cNvSpPr/>
          <p:nvPr/>
        </p:nvSpPr>
        <p:spPr>
          <a:xfrm>
            <a:off x="911816" y="1030414"/>
            <a:ext cx="8471534" cy="2292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210820" algn="l" rtl="0" eaLnBrk="0">
              <a:lnSpc>
                <a:spcPct val="100000"/>
              </a:lnSpc>
            </a:pPr>
            <a:r>
              <a:rPr sz="2700" kern="0" spc="90" baseline="29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2800" kern="0" spc="90" dirty="0">
                <a:solidFill>
                  <a:srgbClr val="06060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</a:t>
            </a:r>
            <a:r>
              <a:rPr sz="2800" kern="0" spc="60" dirty="0">
                <a:solidFill>
                  <a:srgbClr val="06060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800" kern="0" spc="0" dirty="0">
                <a:solidFill>
                  <a:srgbClr val="0002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COU</a:t>
            </a:r>
            <a:endParaRPr lang="en-US" altLang="en-US" sz="28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0000"/>
              </a:lnSpc>
              <a:spcBef>
                <a:spcPts val="605"/>
              </a:spcBef>
            </a:pPr>
            <a:r>
              <a:rPr sz="20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给定一个长度不超过1</a:t>
            </a: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0000的、仅由英文字母和数字构成的字符串。请将字</a:t>
            </a:r>
            <a:endParaRPr lang="en-US" altLang="en-US" sz="2000" dirty="0"/>
          </a:p>
          <a:p>
            <a:pPr marL="17145" indent="-2540" algn="l" rtl="0" eaLnBrk="0">
              <a:lnSpc>
                <a:spcPct val="136000"/>
              </a:lnSpc>
              <a:spcBef>
                <a:spcPts val="40"/>
              </a:spcBef>
            </a:pP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符重新调整顺序，</a:t>
            </a:r>
            <a:r>
              <a:rPr sz="2000" kern="0" spc="-4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按cqucqu....这样的顺序输出，</a:t>
            </a:r>
            <a:r>
              <a:rPr sz="2000" kern="0" spc="-4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并忽略其它字符。若字符不</a:t>
            </a:r>
            <a:r>
              <a:rPr sz="2000" kern="0" spc="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足，</a:t>
            </a:r>
            <a:r>
              <a:rPr sz="2000" kern="0" spc="-3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可略过输出其他字符</a:t>
            </a:r>
            <a:endParaRPr lang="en-US" altLang="en-US" sz="2000" dirty="0"/>
          </a:p>
        </p:txBody>
      </p:sp>
      <p:pic>
        <p:nvPicPr>
          <p:cNvPr id="980" name="picture 9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82608" y="1082560"/>
            <a:ext cx="310133" cy="331266"/>
          </a:xfrm>
          <a:prstGeom prst="rect">
            <a:avLst/>
          </a:prstGeom>
        </p:spPr>
      </p:pic>
      <p:sp>
        <p:nvSpPr>
          <p:cNvPr id="982" name="textbox 982"/>
          <p:cNvSpPr/>
          <p:nvPr/>
        </p:nvSpPr>
        <p:spPr>
          <a:xfrm>
            <a:off x="2081066" y="4096163"/>
            <a:ext cx="3896995" cy="908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仅由数字和字符组成的 </a:t>
            </a:r>
            <a:r>
              <a:rPr sz="2000" b="1" kern="0" spc="-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非空字符串</a:t>
            </a:r>
            <a:endParaRPr lang="en-US" altLang="en-US" sz="2000" dirty="0"/>
          </a:p>
          <a:p>
            <a:pPr marL="12700" algn="l" rtl="0" eaLnBrk="0">
              <a:lnSpc>
                <a:spcPts val="504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按照题目要求输出 </a:t>
            </a:r>
            <a:r>
              <a:rPr sz="2000" b="1" kern="0" spc="-2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CQU</a:t>
            </a:r>
            <a:r>
              <a:rPr sz="2000" b="1" kern="0" spc="-40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2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endParaRPr lang="en-US" altLang="en-US" sz="2000" dirty="0"/>
          </a:p>
        </p:txBody>
      </p:sp>
      <p:grpSp>
        <p:nvGrpSpPr>
          <p:cNvPr id="168" name="group 168"/>
          <p:cNvGrpSpPr/>
          <p:nvPr/>
        </p:nvGrpSpPr>
        <p:grpSpPr>
          <a:xfrm rot="21600000">
            <a:off x="908460" y="4027200"/>
            <a:ext cx="994789" cy="1224325"/>
            <a:chOff x="0" y="0"/>
            <a:chExt cx="994789" cy="1224325"/>
          </a:xfrm>
        </p:grpSpPr>
        <p:pic>
          <p:nvPicPr>
            <p:cNvPr id="984" name="picture 9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94789" cy="1224325"/>
            </a:xfrm>
            <a:prstGeom prst="rect">
              <a:avLst/>
            </a:prstGeom>
          </p:spPr>
        </p:pic>
        <p:sp>
          <p:nvSpPr>
            <p:cNvPr id="986" name="textbox 986"/>
            <p:cNvSpPr/>
            <p:nvPr/>
          </p:nvSpPr>
          <p:spPr>
            <a:xfrm>
              <a:off x="-12700" y="-12700"/>
              <a:ext cx="1020444" cy="1273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grpSp>
        <p:nvGrpSpPr>
          <p:cNvPr id="170" name="group 170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988" name="picture 9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990" name="textbox 990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72" name="group 172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992" name="picture 9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994" name="textbox 994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174" name="group 174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996" name="picture 9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998" name="textbox 998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176" name="group 176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1000" name="picture 100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002" name="textbox 1002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pic>
        <p:nvPicPr>
          <p:cNvPr id="1004" name="picture 10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757921" y="1705897"/>
            <a:ext cx="914545" cy="910369"/>
          </a:xfrm>
          <a:prstGeom prst="rect">
            <a:avLst/>
          </a:prstGeom>
        </p:spPr>
      </p:pic>
      <p:grpSp>
        <p:nvGrpSpPr>
          <p:cNvPr id="178" name="group 178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1006" name="picture 100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1008" name="textbox 1008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sp>
        <p:nvSpPr>
          <p:cNvPr id="1010" name="textbox 101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1012" name="textbox 1012"/>
          <p:cNvSpPr/>
          <p:nvPr/>
        </p:nvSpPr>
        <p:spPr>
          <a:xfrm>
            <a:off x="10063302" y="1962187"/>
            <a:ext cx="140335" cy="247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algn="r" rtl="0" eaLnBrk="0">
              <a:lnSpc>
                <a:spcPct val="86000"/>
              </a:lnSpc>
            </a:pP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758768" y="1465858"/>
            <a:ext cx="4102580" cy="4915129"/>
            <a:chOff x="0" y="0"/>
            <a:chExt cx="4102580" cy="4915129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102580" cy="4915129"/>
            </a:xfrm>
            <a:prstGeom prst="rect">
              <a:avLst/>
            </a:prstGeom>
          </p:spPr>
        </p:pic>
        <p:sp>
          <p:nvSpPr>
            <p:cNvPr id="38" name="textbox 38"/>
            <p:cNvSpPr/>
            <p:nvPr/>
          </p:nvSpPr>
          <p:spPr>
            <a:xfrm>
              <a:off x="428533" y="340043"/>
              <a:ext cx="3105150" cy="33629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4830"/>
                </a:lnSpc>
              </a:pPr>
              <a:r>
                <a:rPr sz="3900" b="1" kern="0" spc="3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字符(</a:t>
              </a:r>
              <a:r>
                <a:rPr sz="3900" b="1" kern="0" spc="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char</a:t>
              </a:r>
              <a:r>
                <a:rPr sz="3900" b="1" kern="0" spc="30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)</a:t>
              </a:r>
              <a:endParaRPr lang="en-US" altLang="en-US" sz="3900" dirty="0"/>
            </a:p>
            <a:p>
              <a:pPr marL="36195" algn="l" rtl="0" eaLnBrk="0">
                <a:lnSpc>
                  <a:spcPct val="81000"/>
                </a:lnSpc>
                <a:spcBef>
                  <a:spcPts val="690"/>
                </a:spcBef>
              </a:pPr>
              <a:r>
                <a:rPr sz="2000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1Bytes</a:t>
              </a:r>
              <a:endParaRPr lang="en-US" altLang="en-US" sz="2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398780" algn="l" rtl="0" eaLnBrk="0">
                <a:lnSpc>
                  <a:spcPts val="2390"/>
                </a:lnSpc>
                <a:spcBef>
                  <a:spcPts val="520"/>
                </a:spcBef>
              </a:pP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char</a:t>
              </a:r>
              <a:r>
                <a:rPr sz="1700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数组</a:t>
              </a:r>
              <a:endParaRPr lang="en-US" altLang="en-US" sz="17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17145" algn="l" rtl="0" eaLnBrk="0">
                <a:lnSpc>
                  <a:spcPts val="2390"/>
                </a:lnSpc>
                <a:spcBef>
                  <a:spcPts val="515"/>
                </a:spcBef>
              </a:pP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字符数组（结尾不要求）</a:t>
              </a:r>
              <a:endParaRPr lang="en-US" altLang="en-US" sz="17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700" dirty="0"/>
            </a:p>
            <a:p>
              <a:pPr algn="r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字符串   （必须</a:t>
              </a: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</a:t>
              </a:r>
              <a:r>
                <a:rPr sz="1700" kern="0" spc="1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NULL结尾）</a:t>
              </a:r>
              <a:endParaRPr lang="en-US" altLang="en-US" sz="1700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21600000">
            <a:off x="5306192" y="1824341"/>
            <a:ext cx="3886574" cy="4344810"/>
            <a:chOff x="0" y="0"/>
            <a:chExt cx="3886574" cy="4344810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886574" cy="4344810"/>
            </a:xfrm>
            <a:prstGeom prst="rect">
              <a:avLst/>
            </a:prstGeom>
          </p:spPr>
        </p:pic>
        <p:sp>
          <p:nvSpPr>
            <p:cNvPr id="42" name="textbox 42"/>
            <p:cNvSpPr/>
            <p:nvPr/>
          </p:nvSpPr>
          <p:spPr>
            <a:xfrm>
              <a:off x="-12700" y="-12700"/>
              <a:ext cx="3912234" cy="437070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400" dirty="0"/>
            </a:p>
            <a:p>
              <a:pPr marL="195580" algn="l" rtl="0" eaLnBrk="0">
                <a:lnSpc>
                  <a:spcPts val="2390"/>
                </a:lnSpc>
                <a:spcBef>
                  <a:spcPts val="0"/>
                </a:spcBef>
              </a:pPr>
              <a:r>
                <a:rPr sz="1700" kern="0" spc="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ASCII</a:t>
              </a:r>
              <a:r>
                <a:rPr sz="1700" kern="0" spc="6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码表(部分)</a:t>
              </a:r>
              <a:endParaRPr lang="en-US" altLang="en-US" sz="1700" dirty="0"/>
            </a:p>
          </p:txBody>
        </p:sp>
      </p:grpSp>
      <p:sp>
        <p:nvSpPr>
          <p:cNvPr id="44" name="textbox 44"/>
          <p:cNvSpPr/>
          <p:nvPr/>
        </p:nvSpPr>
        <p:spPr>
          <a:xfrm>
            <a:off x="828867" y="707421"/>
            <a:ext cx="2455545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基本数据类型</a:t>
            </a:r>
            <a:endParaRPr lang="en-US" altLang="en-US" sz="3200" dirty="0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9447566" y="4929961"/>
            <a:ext cx="1757127" cy="478729"/>
            <a:chOff x="0" y="0"/>
            <a:chExt cx="1757127" cy="478729"/>
          </a:xfrm>
        </p:grpSpPr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757127" cy="478729"/>
            </a:xfrm>
            <a:prstGeom prst="rect">
              <a:avLst/>
            </a:prstGeom>
          </p:spPr>
        </p:pic>
        <p:sp>
          <p:nvSpPr>
            <p:cNvPr id="48" name="textbox 48"/>
            <p:cNvSpPr/>
            <p:nvPr/>
          </p:nvSpPr>
          <p:spPr>
            <a:xfrm>
              <a:off x="-12700" y="-12700"/>
              <a:ext cx="1783079" cy="6051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7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304165" algn="l" rtl="0" eaLnBrk="0">
                <a:lnSpc>
                  <a:spcPct val="69000"/>
                </a:lnSpc>
              </a:pPr>
              <a:r>
                <a:rPr sz="3400" kern="0" spc="1800" dirty="0">
                  <a:solidFill>
                    <a:srgbClr val="0069A6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n</a:t>
              </a:r>
              <a:r>
                <a:rPr sz="3400" kern="0" spc="140" dirty="0">
                  <a:solidFill>
                    <a:srgbClr val="0069A6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</a:t>
              </a:r>
              <a:r>
                <a:rPr sz="2700" kern="0" spc="-100" baseline="-120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</a:t>
              </a:r>
              <a:endParaRPr lang="en-US" altLang="en-US" sz="2700" baseline="-12000" dirty="0"/>
            </a:p>
          </p:txBody>
        </p:sp>
      </p:grpSp>
      <p:sp>
        <p:nvSpPr>
          <p:cNvPr id="50" name="textbox 50"/>
          <p:cNvSpPr/>
          <p:nvPr/>
        </p:nvSpPr>
        <p:spPr>
          <a:xfrm>
            <a:off x="10739146" y="3013024"/>
            <a:ext cx="290195" cy="1673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26670" algn="l" rtl="0" eaLnBrk="0">
              <a:lnSpc>
                <a:spcPct val="87000"/>
              </a:lnSpc>
            </a:pPr>
            <a:r>
              <a:rPr sz="17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endParaRPr lang="en-US" altLang="en-US" sz="17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7000"/>
              </a:lnSpc>
              <a:spcBef>
                <a:spcPts val="510"/>
              </a:spcBef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</a:t>
            </a:r>
            <a:endParaRPr lang="en-US" altLang="en-US" sz="17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algn="l" rtl="0" eaLnBrk="0">
              <a:lnSpc>
                <a:spcPct val="143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71755" algn="l" rtl="0" eaLnBrk="0">
              <a:lnSpc>
                <a:spcPct val="87000"/>
              </a:lnSpc>
              <a:spcBef>
                <a:spcPts val="0"/>
              </a:spcBef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en-US" sz="1700" dirty="0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56559" y="2968625"/>
            <a:ext cx="1027531" cy="319125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568358" y="4409046"/>
            <a:ext cx="785152" cy="226783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903244" y="3678643"/>
            <a:ext cx="157581" cy="231038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177818" y="3655161"/>
            <a:ext cx="55778" cy="104851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730295" y="3655161"/>
            <a:ext cx="55473" cy="10485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16" name="picture 1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18" name="textbox 1018"/>
          <p:cNvSpPr/>
          <p:nvPr/>
        </p:nvSpPr>
        <p:spPr>
          <a:xfrm>
            <a:off x="2085650" y="4048292"/>
            <a:ext cx="5601970" cy="1291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6510" algn="l" rtl="0" eaLnBrk="0">
              <a:lnSpc>
                <a:spcPts val="2660"/>
              </a:lnSpc>
            </a:pP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（数组宽度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</a:t>
            </a:r>
            <a:r>
              <a:rPr sz="2000" kern="0" spc="-4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n*n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个数据</a:t>
            </a:r>
            <a:endParaRPr lang="en-US" altLang="en-US" sz="2000" dirty="0"/>
          </a:p>
          <a:p>
            <a:pPr algn="l" rtl="0" eaLnBrk="0">
              <a:lnSpc>
                <a:spcPct val="163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9000"/>
              </a:lnSpc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第一行输出主对角线的</a:t>
            </a:r>
            <a:r>
              <a:rPr sz="2000" b="1" kern="0" spc="-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最大值、最小值，</a:t>
            </a:r>
            <a:r>
              <a:rPr sz="2000" b="1" kern="0" spc="-4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2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空格隔开</a:t>
            </a:r>
            <a:r>
              <a:rPr sz="2000" b="1" kern="0" spc="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第二行输出反对角线的</a:t>
            </a:r>
            <a:r>
              <a:rPr sz="2000" b="1" kern="0" spc="-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最大值、最小值，</a:t>
            </a:r>
            <a:r>
              <a:rPr sz="2000" b="1" kern="0" spc="-45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kern="0" spc="-2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空格隔开</a:t>
            </a:r>
            <a:endParaRPr lang="en-US" altLang="en-US" sz="2000" dirty="0"/>
          </a:p>
        </p:txBody>
      </p:sp>
      <p:sp>
        <p:nvSpPr>
          <p:cNvPr id="1020" name="textbox 1020"/>
          <p:cNvSpPr/>
          <p:nvPr/>
        </p:nvSpPr>
        <p:spPr>
          <a:xfrm>
            <a:off x="912326" y="2508002"/>
            <a:ext cx="8236584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algn="r" rtl="0" eaLnBrk="0">
              <a:lnSpc>
                <a:spcPct val="94000"/>
              </a:lnSpc>
            </a:pP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数据输入一个n * n二维数组中，</a:t>
            </a:r>
            <a:r>
              <a:rPr sz="2000" kern="0" spc="-4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</a:t>
            </a: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出矩阵两个对角线上的最大值和最小值.</a:t>
            </a:r>
            <a:endParaRPr lang="en-US" altLang="en-US" sz="2000" dirty="0"/>
          </a:p>
        </p:txBody>
      </p:sp>
      <p:grpSp>
        <p:nvGrpSpPr>
          <p:cNvPr id="180" name="group 180"/>
          <p:cNvGrpSpPr/>
          <p:nvPr/>
        </p:nvGrpSpPr>
        <p:grpSpPr>
          <a:xfrm rot="21600000">
            <a:off x="908460" y="4027200"/>
            <a:ext cx="994789" cy="1224325"/>
            <a:chOff x="0" y="0"/>
            <a:chExt cx="994789" cy="1224325"/>
          </a:xfrm>
        </p:grpSpPr>
        <p:pic>
          <p:nvPicPr>
            <p:cNvPr id="1022" name="picture 10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94789" cy="1224325"/>
            </a:xfrm>
            <a:prstGeom prst="rect">
              <a:avLst/>
            </a:prstGeom>
          </p:spPr>
        </p:pic>
        <p:sp>
          <p:nvSpPr>
            <p:cNvPr id="1024" name="textbox 1024"/>
            <p:cNvSpPr/>
            <p:nvPr/>
          </p:nvSpPr>
          <p:spPr>
            <a:xfrm>
              <a:off x="-12700" y="-12700"/>
              <a:ext cx="1020444" cy="1273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pic>
        <p:nvPicPr>
          <p:cNvPr id="1026" name="picture 10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sp>
        <p:nvSpPr>
          <p:cNvPr id="1028" name="textbox 1028"/>
          <p:cNvSpPr/>
          <p:nvPr/>
        </p:nvSpPr>
        <p:spPr>
          <a:xfrm>
            <a:off x="1108087" y="1032662"/>
            <a:ext cx="2548254" cy="403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700" kern="0" spc="30" baseline="29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2700" kern="0" spc="30" dirty="0">
                <a:solidFill>
                  <a:srgbClr val="6C875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700" kern="0" spc="10" dirty="0">
                <a:solidFill>
                  <a:srgbClr val="6C875E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2700" kern="0" spc="30" dirty="0">
                <a:solidFill>
                  <a:srgbClr val="030A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峰谷</a:t>
            </a:r>
            <a:endParaRPr lang="en-US" altLang="en-US" sz="2700" dirty="0"/>
          </a:p>
        </p:txBody>
      </p:sp>
      <p:pic>
        <p:nvPicPr>
          <p:cNvPr id="1030" name="picture 10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39987" y="1045362"/>
            <a:ext cx="697001" cy="338759"/>
          </a:xfrm>
          <a:prstGeom prst="rect">
            <a:avLst/>
          </a:prstGeom>
        </p:spPr>
      </p:pic>
      <p:grpSp>
        <p:nvGrpSpPr>
          <p:cNvPr id="182" name="group 182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1032" name="picture 10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1034" name="textbox 1034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84" name="group 184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1036" name="picture 10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1038" name="textbox 1038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186" name="group 186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1040" name="picture 10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042" name="textbox 1042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188" name="group 188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1044" name="picture 10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046" name="textbox 1046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grpSp>
        <p:nvGrpSpPr>
          <p:cNvPr id="190" name="group 190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1048" name="picture 10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1050" name="textbox 1050"/>
            <p:cNvSpPr/>
            <p:nvPr/>
          </p:nvSpPr>
          <p:spPr>
            <a:xfrm>
              <a:off x="-12700" y="-12700"/>
              <a:ext cx="94043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192" name="group 192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1052" name="picture 10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1054" name="textbox 1054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sp>
        <p:nvSpPr>
          <p:cNvPr id="1056" name="textbox 105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60" name="picture 10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62" name="textbox 1062"/>
          <p:cNvSpPr/>
          <p:nvPr/>
        </p:nvSpPr>
        <p:spPr>
          <a:xfrm>
            <a:off x="2083613" y="3173622"/>
            <a:ext cx="4782184" cy="8782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8415" algn="l" rtl="0" eaLnBrk="0">
              <a:lnSpc>
                <a:spcPct val="94000"/>
              </a:lnSpc>
            </a:pPr>
            <a:r>
              <a:rPr sz="2000" b="1" kern="0" spc="-4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kern="0" spc="-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kern="0" spc="-39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表示杨辉三角形行数</a:t>
            </a:r>
            <a:endParaRPr lang="en-US" altLang="en-US" sz="20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4000"/>
              </a:lnSpc>
              <a:spcBef>
                <a:spcPts val="5"/>
              </a:spcBef>
            </a:pPr>
            <a:r>
              <a:rPr sz="2000" kern="0" spc="-20" dirty="0">
                <a:solidFill>
                  <a:srgbClr val="4D4D4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输出前 </a:t>
            </a:r>
            <a:r>
              <a:rPr sz="2000" b="1" kern="0" spc="-20" dirty="0">
                <a:solidFill>
                  <a:srgbClr val="4D4D4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 </a:t>
            </a:r>
            <a:r>
              <a:rPr sz="2000" kern="0" spc="-20" dirty="0">
                <a:solidFill>
                  <a:srgbClr val="4D4D4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行杨辉三角, 每个数字占固定 4 位</a:t>
            </a:r>
            <a:endParaRPr lang="en-US" altLang="en-US" sz="2000" dirty="0"/>
          </a:p>
        </p:txBody>
      </p:sp>
      <p:sp>
        <p:nvSpPr>
          <p:cNvPr id="1064" name="textbox 1064"/>
          <p:cNvSpPr/>
          <p:nvPr/>
        </p:nvSpPr>
        <p:spPr>
          <a:xfrm>
            <a:off x="2388590" y="4666691"/>
            <a:ext cx="1904364" cy="17849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2300" dirty="0"/>
          </a:p>
          <a:p>
            <a:pPr marL="12700" algn="l" rtl="0" eaLnBrk="0">
              <a:lnSpc>
                <a:spcPct val="85000"/>
              </a:lnSpc>
              <a:spcBef>
                <a:spcPts val="535"/>
              </a:spcBef>
            </a:pPr>
            <a:r>
              <a:rPr sz="2300" b="1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2300" dirty="0"/>
          </a:p>
          <a:p>
            <a:pPr marL="12700" algn="l" rtl="0" eaLnBrk="0">
              <a:lnSpc>
                <a:spcPct val="86000"/>
              </a:lnSpc>
              <a:spcBef>
                <a:spcPts val="505"/>
              </a:spcBef>
            </a:pPr>
            <a:r>
              <a:rPr sz="23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300" b="1" kern="0" spc="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2300" dirty="0"/>
          </a:p>
          <a:p>
            <a:pPr marL="12700" algn="l" rtl="0" eaLnBrk="0">
              <a:lnSpc>
                <a:spcPct val="86000"/>
              </a:lnSpc>
              <a:spcBef>
                <a:spcPts val="505"/>
              </a:spcBef>
            </a:pP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300" b="1" kern="0" spc="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300" b="1" kern="0" spc="3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2300" dirty="0"/>
          </a:p>
          <a:p>
            <a:pPr algn="r" rtl="0" eaLnBrk="0">
              <a:lnSpc>
                <a:spcPct val="85000"/>
              </a:lnSpc>
              <a:spcBef>
                <a:spcPts val="535"/>
              </a:spcBef>
            </a:pPr>
            <a:r>
              <a:rPr sz="23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2300" b="1" kern="0" spc="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2300" b="1" kern="0" spc="3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23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3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300" b="1" kern="0" spc="-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en-US" sz="2300" dirty="0"/>
          </a:p>
        </p:txBody>
      </p:sp>
      <p:grpSp>
        <p:nvGrpSpPr>
          <p:cNvPr id="194" name="group 194"/>
          <p:cNvGrpSpPr/>
          <p:nvPr/>
        </p:nvGrpSpPr>
        <p:grpSpPr>
          <a:xfrm rot="21600000">
            <a:off x="908460" y="3102280"/>
            <a:ext cx="994789" cy="1162711"/>
            <a:chOff x="0" y="0"/>
            <a:chExt cx="994789" cy="1162711"/>
          </a:xfrm>
        </p:grpSpPr>
        <p:pic>
          <p:nvPicPr>
            <p:cNvPr id="1066" name="picture 106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94789" cy="1162711"/>
            </a:xfrm>
            <a:prstGeom prst="rect">
              <a:avLst/>
            </a:prstGeom>
          </p:spPr>
        </p:pic>
        <p:sp>
          <p:nvSpPr>
            <p:cNvPr id="1068" name="textbox 1068"/>
            <p:cNvSpPr/>
            <p:nvPr/>
          </p:nvSpPr>
          <p:spPr>
            <a:xfrm>
              <a:off x="-12700" y="-12700"/>
              <a:ext cx="1020444" cy="121094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  <a:p>
              <a:pPr algn="l" rtl="0" eaLnBrk="0">
                <a:lnSpc>
                  <a:spcPct val="17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4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pic>
        <p:nvPicPr>
          <p:cNvPr id="1070" name="picture 10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sp>
        <p:nvSpPr>
          <p:cNvPr id="1072" name="textbox 1072"/>
          <p:cNvSpPr/>
          <p:nvPr/>
        </p:nvSpPr>
        <p:spPr>
          <a:xfrm>
            <a:off x="1115402" y="1032662"/>
            <a:ext cx="3253740" cy="400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600" kern="0" spc="130" baseline="30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  <a:r>
              <a:rPr lang="zh-CN" sz="2700" kern="0" spc="130" dirty="0">
                <a:solidFill>
                  <a:srgbClr val="94AE7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杨</a:t>
            </a:r>
            <a:r>
              <a:rPr sz="2700" kern="0" spc="130" dirty="0">
                <a:solidFill>
                  <a:srgbClr val="94AE7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辉</a:t>
            </a:r>
            <a:r>
              <a:rPr sz="2700" kern="0" spc="90" dirty="0">
                <a:solidFill>
                  <a:srgbClr val="94AE7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700" kern="0" spc="130" dirty="0">
                <a:solidFill>
                  <a:srgbClr val="0007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</a:t>
            </a:r>
            <a:endParaRPr lang="en-US" altLang="en-US" sz="2700" dirty="0"/>
          </a:p>
        </p:txBody>
      </p:sp>
      <p:pic>
        <p:nvPicPr>
          <p:cNvPr id="1074" name="picture 10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321747" y="1045362"/>
            <a:ext cx="665860" cy="338645"/>
          </a:xfrm>
          <a:prstGeom prst="rect">
            <a:avLst/>
          </a:prstGeom>
        </p:spPr>
      </p:pic>
      <p:pic>
        <p:nvPicPr>
          <p:cNvPr id="1076" name="picture 10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01977" y="1045908"/>
            <a:ext cx="695477" cy="338073"/>
          </a:xfrm>
          <a:prstGeom prst="rect">
            <a:avLst/>
          </a:prstGeom>
        </p:spPr>
      </p:pic>
      <p:grpSp>
        <p:nvGrpSpPr>
          <p:cNvPr id="196" name="group 196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1078" name="picture 10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1080" name="textbox 1080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198" name="group 198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1082" name="picture 108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1084" name="textbox 1084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200" name="group 200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1086" name="picture 108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088" name="textbox 1088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202" name="group 202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1090" name="picture 109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092" name="textbox 1092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grpSp>
        <p:nvGrpSpPr>
          <p:cNvPr id="204" name="group 204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1094" name="picture 109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1096" name="textbox 1096"/>
            <p:cNvSpPr/>
            <p:nvPr/>
          </p:nvSpPr>
          <p:spPr>
            <a:xfrm>
              <a:off x="-12700" y="-12700"/>
              <a:ext cx="94043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206" name="group 206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1098" name="picture 109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1100" name="textbox 1100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sp>
        <p:nvSpPr>
          <p:cNvPr id="1102" name="textbox 1102"/>
          <p:cNvSpPr/>
          <p:nvPr/>
        </p:nvSpPr>
        <p:spPr>
          <a:xfrm>
            <a:off x="912071" y="2440045"/>
            <a:ext cx="3018789" cy="302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algn="r" rtl="0" eaLnBrk="0">
              <a:lnSpc>
                <a:spcPct val="91000"/>
              </a:lnSpc>
            </a:pPr>
            <a:r>
              <a:rPr sz="2000" kern="0" spc="-1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按照要求打印杨辉三角形</a:t>
            </a:r>
            <a:r>
              <a:rPr sz="2000" kern="0" spc="-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2000" dirty="0"/>
          </a:p>
        </p:txBody>
      </p:sp>
      <p:sp>
        <p:nvSpPr>
          <p:cNvPr id="1104" name="textbox 1104"/>
          <p:cNvSpPr/>
          <p:nvPr/>
        </p:nvSpPr>
        <p:spPr>
          <a:xfrm>
            <a:off x="1012659" y="5435600"/>
            <a:ext cx="913764" cy="368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95"/>
              </a:lnSpc>
            </a:pP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   </a:t>
            </a:r>
            <a:r>
              <a:rPr sz="3600" kern="0" spc="100" dirty="0">
                <a:solidFill>
                  <a:srgbClr val="5482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lang="en-US" altLang="en-US" sz="3600" dirty="0"/>
          </a:p>
        </p:txBody>
      </p:sp>
      <p:sp>
        <p:nvSpPr>
          <p:cNvPr id="1106" name="textbox 1106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10" name="picture 1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12" name="textbox 1112"/>
          <p:cNvSpPr/>
          <p:nvPr/>
        </p:nvSpPr>
        <p:spPr>
          <a:xfrm>
            <a:off x="2089724" y="4094891"/>
            <a:ext cx="6170295" cy="930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2000" b="1" kern="0" spc="-7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kern="0" spc="-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kern="0" spc="-3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7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 </a:t>
            </a:r>
            <a:r>
              <a:rPr sz="2000" b="1" kern="0" spc="-7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n*n 个字符</a:t>
            </a:r>
            <a:endParaRPr lang="en-US" altLang="en-US" sz="20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2000" b="1" kern="0" spc="-12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2000" b="1" kern="0" spc="-110" dirty="0">
                <a:solidFill>
                  <a:srgbClr val="6EBE0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*n 矩阵</a:t>
            </a:r>
            <a:r>
              <a:rPr sz="2000" kern="0" spc="-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kern="0" spc="-49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若为地雷，</a:t>
            </a:r>
            <a:r>
              <a:rPr sz="2000" kern="0" spc="-46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输出‘*’，</a:t>
            </a:r>
            <a:r>
              <a:rPr sz="2000" kern="0" spc="-4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否则输出其周围地</a:t>
            </a:r>
            <a:r>
              <a:rPr sz="2000" kern="0" spc="-1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</a:t>
            </a:r>
            <a:r>
              <a:rPr sz="2000" kern="0" spc="-1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2000" dirty="0"/>
          </a:p>
        </p:txBody>
      </p:sp>
      <p:sp>
        <p:nvSpPr>
          <p:cNvPr id="1114" name="textbox 1114"/>
          <p:cNvSpPr/>
          <p:nvPr/>
        </p:nvSpPr>
        <p:spPr>
          <a:xfrm>
            <a:off x="917673" y="2440299"/>
            <a:ext cx="8127365" cy="682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6000"/>
              </a:lnSpc>
            </a:pP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为每一个单元格统计出它周围地雷个数，</a:t>
            </a:r>
            <a:r>
              <a:rPr sz="2000" kern="0" spc="-48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找出一个</a:t>
            </a:r>
            <a:r>
              <a:rPr sz="2000" kern="0" spc="-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n*n矩阵内的所有的地</a:t>
            </a:r>
            <a:endParaRPr lang="en-US" altLang="en-US" sz="2000" dirty="0"/>
          </a:p>
          <a:p>
            <a:pPr algn="r" rtl="0" eaLnBrk="0">
              <a:lnSpc>
                <a:spcPts val="3120"/>
              </a:lnSpc>
            </a:pPr>
            <a:r>
              <a:rPr sz="2000" kern="0" spc="-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</a:t>
            </a:r>
            <a:r>
              <a:rPr sz="2000" kern="0" spc="-1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000" kern="0" spc="-4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每个单元格最多有8个相邻单元</a:t>
            </a:r>
            <a:r>
              <a:rPr sz="2000" kern="0" spc="-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格，</a:t>
            </a:r>
            <a:r>
              <a:rPr sz="2000" kern="0" spc="-4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用“*”表示雷，</a:t>
            </a:r>
            <a:r>
              <a:rPr sz="2000" kern="0" spc="-44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13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用“0”表示没有雷</a:t>
            </a:r>
            <a:r>
              <a:rPr sz="2000" kern="0" spc="-120" dirty="0">
                <a:solidFill>
                  <a:srgbClr val="40404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en-US" sz="2000" dirty="0"/>
          </a:p>
        </p:txBody>
      </p:sp>
      <p:grpSp>
        <p:nvGrpSpPr>
          <p:cNvPr id="208" name="group 208"/>
          <p:cNvGrpSpPr/>
          <p:nvPr/>
        </p:nvGrpSpPr>
        <p:grpSpPr>
          <a:xfrm rot="21600000">
            <a:off x="908460" y="4027200"/>
            <a:ext cx="994789" cy="1224325"/>
            <a:chOff x="0" y="0"/>
            <a:chExt cx="994789" cy="1224325"/>
          </a:xfrm>
        </p:grpSpPr>
        <p:pic>
          <p:nvPicPr>
            <p:cNvPr id="1116" name="picture 11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94789" cy="1224325"/>
            </a:xfrm>
            <a:prstGeom prst="rect">
              <a:avLst/>
            </a:prstGeom>
          </p:spPr>
        </p:pic>
        <p:sp>
          <p:nvSpPr>
            <p:cNvPr id="1118" name="textbox 1118"/>
            <p:cNvSpPr/>
            <p:nvPr/>
          </p:nvSpPr>
          <p:spPr>
            <a:xfrm>
              <a:off x="-12700" y="-12700"/>
              <a:ext cx="1020444" cy="12731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6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</a:t>
              </a:r>
              <a:endParaRPr lang="en-US" altLang="en-US" sz="17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400" dirty="0"/>
            </a:p>
            <a:p>
              <a:pPr marL="197485" algn="l" rtl="0" eaLnBrk="0">
                <a:lnSpc>
                  <a:spcPct val="92000"/>
                </a:lnSpc>
                <a:spcBef>
                  <a:spcPts val="5"/>
                </a:spcBef>
              </a:pPr>
              <a:r>
                <a:rPr sz="1700" b="1" kern="0" spc="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输出</a:t>
              </a:r>
              <a:endParaRPr lang="en-US" altLang="en-US" sz="1700" dirty="0"/>
            </a:p>
          </p:txBody>
        </p:sp>
      </p:grpSp>
      <p:grpSp>
        <p:nvGrpSpPr>
          <p:cNvPr id="210" name="group 210"/>
          <p:cNvGrpSpPr/>
          <p:nvPr/>
        </p:nvGrpSpPr>
        <p:grpSpPr>
          <a:xfrm rot="21600000">
            <a:off x="10372728" y="3282077"/>
            <a:ext cx="914545" cy="927073"/>
            <a:chOff x="0" y="0"/>
            <a:chExt cx="914545" cy="927073"/>
          </a:xfrm>
        </p:grpSpPr>
        <p:pic>
          <p:nvPicPr>
            <p:cNvPr id="1120" name="picture 11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14545" cy="927073"/>
            </a:xfrm>
            <a:prstGeom prst="rect">
              <a:avLst/>
            </a:prstGeom>
          </p:spPr>
        </p:pic>
        <p:sp>
          <p:nvSpPr>
            <p:cNvPr id="1122" name="textbox 1122"/>
            <p:cNvSpPr/>
            <p:nvPr/>
          </p:nvSpPr>
          <p:spPr>
            <a:xfrm>
              <a:off x="-12700" y="-12700"/>
              <a:ext cx="940435" cy="10020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5000"/>
                </a:lnSpc>
              </a:pPr>
              <a:endParaRPr lang="en-US" altLang="en-US" sz="1000" dirty="0"/>
            </a:p>
            <a:p>
              <a:pPr marL="32512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1700" dirty="0"/>
            </a:p>
          </p:txBody>
        </p:sp>
      </p:grpSp>
      <p:grpSp>
        <p:nvGrpSpPr>
          <p:cNvPr id="212" name="group 212"/>
          <p:cNvGrpSpPr/>
          <p:nvPr/>
        </p:nvGrpSpPr>
        <p:grpSpPr>
          <a:xfrm rot="21600000">
            <a:off x="11100787" y="2315485"/>
            <a:ext cx="926261" cy="910369"/>
            <a:chOff x="0" y="0"/>
            <a:chExt cx="926261" cy="910369"/>
          </a:xfrm>
        </p:grpSpPr>
        <p:pic>
          <p:nvPicPr>
            <p:cNvPr id="1124" name="picture 11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26261" cy="910369"/>
            </a:xfrm>
            <a:prstGeom prst="rect">
              <a:avLst/>
            </a:prstGeom>
          </p:spPr>
        </p:pic>
        <p:sp>
          <p:nvSpPr>
            <p:cNvPr id="1126" name="textbox 1126"/>
            <p:cNvSpPr/>
            <p:nvPr/>
          </p:nvSpPr>
          <p:spPr>
            <a:xfrm>
              <a:off x="-12700" y="-12700"/>
              <a:ext cx="951864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004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1700" dirty="0"/>
            </a:p>
          </p:txBody>
        </p:sp>
      </p:grpSp>
      <p:grpSp>
        <p:nvGrpSpPr>
          <p:cNvPr id="214" name="group 214"/>
          <p:cNvGrpSpPr/>
          <p:nvPr/>
        </p:nvGrpSpPr>
        <p:grpSpPr>
          <a:xfrm rot="21600000">
            <a:off x="10600375" y="706516"/>
            <a:ext cx="914545" cy="914545"/>
            <a:chOff x="0" y="0"/>
            <a:chExt cx="914545" cy="914545"/>
          </a:xfrm>
        </p:grpSpPr>
        <p:pic>
          <p:nvPicPr>
            <p:cNvPr id="1128" name="picture 11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130" name="textbox 1130"/>
            <p:cNvSpPr/>
            <p:nvPr/>
          </p:nvSpPr>
          <p:spPr>
            <a:xfrm>
              <a:off x="-12700" y="-12700"/>
              <a:ext cx="940435" cy="989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7000"/>
                </a:lnSpc>
              </a:pPr>
              <a:endParaRPr lang="en-US" altLang="en-US" sz="1000" dirty="0"/>
            </a:p>
            <a:p>
              <a:pPr marL="327025" algn="l" rtl="0" eaLnBrk="0">
                <a:lnSpc>
                  <a:spcPct val="85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endParaRPr lang="en-US" altLang="en-US" sz="1700" dirty="0"/>
            </a:p>
          </p:txBody>
        </p:sp>
      </p:grpSp>
      <p:grpSp>
        <p:nvGrpSpPr>
          <p:cNvPr id="216" name="group 216"/>
          <p:cNvGrpSpPr/>
          <p:nvPr/>
        </p:nvGrpSpPr>
        <p:grpSpPr>
          <a:xfrm rot="21600000">
            <a:off x="10472042" y="4689732"/>
            <a:ext cx="914545" cy="914545"/>
            <a:chOff x="0" y="0"/>
            <a:chExt cx="914545" cy="914545"/>
          </a:xfrm>
        </p:grpSpPr>
        <p:pic>
          <p:nvPicPr>
            <p:cNvPr id="1132" name="picture 11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14545" cy="914545"/>
            </a:xfrm>
            <a:prstGeom prst="rect">
              <a:avLst/>
            </a:prstGeom>
          </p:spPr>
        </p:pic>
        <p:sp>
          <p:nvSpPr>
            <p:cNvPr id="1134" name="textbox 1134"/>
            <p:cNvSpPr/>
            <p:nvPr/>
          </p:nvSpPr>
          <p:spPr>
            <a:xfrm>
              <a:off x="-12700" y="-12700"/>
              <a:ext cx="94043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26390" algn="l" rtl="0" eaLnBrk="0">
                <a:lnSpc>
                  <a:spcPct val="87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1700" dirty="0"/>
            </a:p>
          </p:txBody>
        </p:sp>
      </p:grpSp>
      <p:grpSp>
        <p:nvGrpSpPr>
          <p:cNvPr id="218" name="group 218"/>
          <p:cNvGrpSpPr/>
          <p:nvPr/>
        </p:nvGrpSpPr>
        <p:grpSpPr>
          <a:xfrm rot="21600000">
            <a:off x="9757921" y="1705897"/>
            <a:ext cx="914545" cy="910369"/>
            <a:chOff x="0" y="0"/>
            <a:chExt cx="914545" cy="910369"/>
          </a:xfrm>
        </p:grpSpPr>
        <p:pic>
          <p:nvPicPr>
            <p:cNvPr id="1136" name="picture 11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914545" cy="910369"/>
            </a:xfrm>
            <a:prstGeom prst="rect">
              <a:avLst/>
            </a:prstGeom>
          </p:spPr>
        </p:pic>
        <p:sp>
          <p:nvSpPr>
            <p:cNvPr id="1138" name="textbox 1138"/>
            <p:cNvSpPr/>
            <p:nvPr/>
          </p:nvSpPr>
          <p:spPr>
            <a:xfrm>
              <a:off x="-12700" y="-12700"/>
              <a:ext cx="940435" cy="98488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0200" algn="l" rtl="0" eaLnBrk="0">
                <a:lnSpc>
                  <a:spcPct val="86000"/>
                </a:lnSpc>
                <a:spcBef>
                  <a:spcPts val="0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endParaRPr lang="en-US" altLang="en-US" sz="1700" dirty="0"/>
            </a:p>
          </p:txBody>
        </p:sp>
      </p:grpSp>
      <p:grpSp>
        <p:nvGrpSpPr>
          <p:cNvPr id="220" name="group 220"/>
          <p:cNvGrpSpPr/>
          <p:nvPr/>
        </p:nvGrpSpPr>
        <p:grpSpPr>
          <a:xfrm rot="21600000">
            <a:off x="9236896" y="5440104"/>
            <a:ext cx="910370" cy="910369"/>
            <a:chOff x="0" y="0"/>
            <a:chExt cx="910370" cy="910369"/>
          </a:xfrm>
        </p:grpSpPr>
        <p:pic>
          <p:nvPicPr>
            <p:cNvPr id="1140" name="picture 11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910370" cy="910369"/>
            </a:xfrm>
            <a:prstGeom prst="rect">
              <a:avLst/>
            </a:prstGeom>
          </p:spPr>
        </p:pic>
        <p:sp>
          <p:nvSpPr>
            <p:cNvPr id="1142" name="textbox 1142"/>
            <p:cNvSpPr/>
            <p:nvPr/>
          </p:nvSpPr>
          <p:spPr>
            <a:xfrm>
              <a:off x="-12700" y="-12700"/>
              <a:ext cx="935989" cy="9880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</a:pPr>
              <a:endParaRPr lang="en-US" altLang="en-US" sz="1000" dirty="0"/>
            </a:p>
            <a:p>
              <a:pPr marL="335280" algn="l" rtl="0" eaLnBrk="0">
                <a:lnSpc>
                  <a:spcPct val="86000"/>
                </a:lnSpc>
                <a:spcBef>
                  <a:spcPts val="5"/>
                </a:spcBef>
              </a:pPr>
              <a:r>
                <a:rPr sz="1700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endParaRPr lang="en-US" altLang="en-US" sz="1700" dirty="0"/>
            </a:p>
          </p:txBody>
        </p:sp>
      </p:grpSp>
      <p:pic>
        <p:nvPicPr>
          <p:cNvPr id="1144" name="picture 11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12097" y="837624"/>
            <a:ext cx="910369" cy="910369"/>
          </a:xfrm>
          <a:prstGeom prst="rect">
            <a:avLst/>
          </a:prstGeom>
        </p:spPr>
      </p:pic>
      <p:sp>
        <p:nvSpPr>
          <p:cNvPr id="1146" name="textbox 1146"/>
          <p:cNvSpPr/>
          <p:nvPr/>
        </p:nvSpPr>
        <p:spPr>
          <a:xfrm>
            <a:off x="1722755" y="1066165"/>
            <a:ext cx="1497330" cy="401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r>
              <a:rPr lang="zh-CN" sz="2700" kern="0" spc="70" dirty="0">
                <a:solidFill>
                  <a:srgbClr val="809D7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扫雷</a:t>
            </a:r>
            <a:r>
              <a:rPr sz="2700" kern="0" spc="70" dirty="0">
                <a:solidFill>
                  <a:srgbClr val="809D7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</a:t>
            </a:r>
            <a:endParaRPr lang="en-US" altLang="en-US" sz="2700" dirty="0"/>
          </a:p>
        </p:txBody>
      </p:sp>
      <p:sp>
        <p:nvSpPr>
          <p:cNvPr id="1150" name="textbox 115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pic>
        <p:nvPicPr>
          <p:cNvPr id="1152" name="picture 1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0" y="6795050"/>
            <a:ext cx="164961" cy="629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56" name="picture 1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9036927" cy="6858000"/>
          </a:xfrm>
          <a:prstGeom prst="rect">
            <a:avLst/>
          </a:prstGeom>
        </p:spPr>
      </p:pic>
      <p:pic>
        <p:nvPicPr>
          <p:cNvPr id="1158" name="picture 1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331810" y="962689"/>
            <a:ext cx="2860189" cy="5895310"/>
          </a:xfrm>
          <a:prstGeom prst="rect">
            <a:avLst/>
          </a:prstGeom>
        </p:spPr>
      </p:pic>
      <p:sp>
        <p:nvSpPr>
          <p:cNvPr id="1160" name="textbox 1160"/>
          <p:cNvSpPr/>
          <p:nvPr/>
        </p:nvSpPr>
        <p:spPr>
          <a:xfrm>
            <a:off x="4570336" y="4849520"/>
            <a:ext cx="2994025" cy="680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1700" b="1" kern="0" spc="8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曾志文</a:t>
            </a:r>
            <a:r>
              <a:rPr sz="1700" b="1" kern="0" spc="16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700" b="1" kern="0" spc="8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重庆大学计算</a:t>
            </a:r>
            <a:r>
              <a:rPr sz="1700" b="1" kern="0" spc="7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机学院</a:t>
            </a:r>
            <a:endParaRPr lang="en-US" altLang="en-US" sz="17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300" dirty="0"/>
          </a:p>
          <a:p>
            <a:pPr marL="1036320" algn="l" rtl="0" eaLnBrk="0">
              <a:lnSpc>
                <a:spcPct val="83000"/>
              </a:lnSpc>
              <a:spcBef>
                <a:spcPts val="5"/>
              </a:spcBef>
            </a:pPr>
            <a:r>
              <a:rPr sz="1400" b="1" kern="0" spc="-3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2023.11.1</a:t>
            </a:r>
            <a:r>
              <a:rPr sz="1400" b="1" kern="0" spc="-40" dirty="0">
                <a:solidFill>
                  <a:srgbClr val="02407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endParaRPr lang="en-US" altLang="en-US" sz="1400" dirty="0"/>
          </a:p>
        </p:txBody>
      </p:sp>
      <p:pic>
        <p:nvPicPr>
          <p:cNvPr id="1162" name="picture 1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55513" y="4862220"/>
            <a:ext cx="15875" cy="255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758768" y="1465858"/>
            <a:ext cx="4102580" cy="4915129"/>
            <a:chOff x="0" y="0"/>
            <a:chExt cx="4102580" cy="4915129"/>
          </a:xfrm>
        </p:grpSpPr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102580" cy="4915129"/>
            </a:xfrm>
            <a:prstGeom prst="rect">
              <a:avLst/>
            </a:prstGeom>
          </p:spPr>
        </p:pic>
        <p:sp>
          <p:nvSpPr>
            <p:cNvPr id="70" name="textbox 70"/>
            <p:cNvSpPr/>
            <p:nvPr/>
          </p:nvSpPr>
          <p:spPr>
            <a:xfrm>
              <a:off x="471546" y="459606"/>
              <a:ext cx="1645285" cy="37318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7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4000"/>
                </a:lnSpc>
              </a:pPr>
              <a:r>
                <a:rPr sz="3900" b="1" kern="0" spc="4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整数</a:t>
              </a:r>
              <a:endParaRPr lang="en-US" altLang="en-US" sz="39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40640" algn="l" rtl="0" eaLnBrk="0">
                <a:lnSpc>
                  <a:spcPct val="91000"/>
                </a:lnSpc>
                <a:spcBef>
                  <a:spcPts val="520"/>
                </a:spcBef>
              </a:pP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分类及数据大小</a:t>
              </a:r>
              <a:endParaRPr lang="en-US" altLang="en-US" sz="1700" dirty="0"/>
            </a:p>
            <a:p>
              <a:pPr algn="l" rtl="0" eaLnBrk="0">
                <a:lnSpc>
                  <a:spcPct val="198000"/>
                </a:lnSpc>
              </a:pPr>
              <a:endParaRPr lang="en-US" altLang="en-US" sz="1000" dirty="0"/>
            </a:p>
            <a:p>
              <a:pPr marL="28575" algn="l" rtl="0" eaLnBrk="0">
                <a:lnSpc>
                  <a:spcPts val="3185"/>
                </a:lnSpc>
                <a:spcBef>
                  <a:spcPts val="700"/>
                </a:spcBef>
              </a:pPr>
              <a:r>
                <a:rPr sz="2300" b="1" kern="0" spc="-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int</a:t>
              </a:r>
              <a:endParaRPr lang="en-US" altLang="en-US" sz="2300" dirty="0"/>
            </a:p>
            <a:p>
              <a:pPr marL="17145" algn="l" rtl="0" eaLnBrk="0">
                <a:lnSpc>
                  <a:spcPts val="3185"/>
                </a:lnSpc>
                <a:spcBef>
                  <a:spcPts val="785"/>
                </a:spcBef>
              </a:pPr>
              <a:r>
                <a:rPr sz="23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short</a:t>
              </a:r>
              <a:endParaRPr lang="en-US" altLang="en-US" sz="23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500" dirty="0"/>
            </a:p>
            <a:p>
              <a:pPr marL="33020" algn="l" rtl="0" eaLnBrk="0">
                <a:lnSpc>
                  <a:spcPts val="3185"/>
                </a:lnSpc>
              </a:pPr>
              <a:r>
                <a:rPr sz="2300" b="1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long</a:t>
              </a:r>
              <a:r>
                <a:rPr sz="2300" b="1" kern="0" spc="1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2300" b="1" kern="0" spc="-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long</a:t>
              </a:r>
              <a:endParaRPr lang="en-US" altLang="en-US" sz="23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5342882" y="5618505"/>
            <a:ext cx="2848829" cy="491327"/>
            <a:chOff x="0" y="0"/>
            <a:chExt cx="2848829" cy="491327"/>
          </a:xfrm>
        </p:grpSpPr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848829" cy="491327"/>
            </a:xfrm>
            <a:prstGeom prst="rect">
              <a:avLst/>
            </a:prstGeom>
          </p:spPr>
        </p:pic>
        <p:sp>
          <p:nvSpPr>
            <p:cNvPr id="116" name="textbox 116"/>
            <p:cNvSpPr/>
            <p:nvPr/>
          </p:nvSpPr>
          <p:spPr>
            <a:xfrm>
              <a:off x="-12700" y="-12700"/>
              <a:ext cx="2874645" cy="5467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34950" algn="l" rtl="0" eaLnBrk="0">
                <a:lnSpc>
                  <a:spcPts val="2150"/>
                </a:lnSpc>
              </a:pPr>
              <a:r>
                <a:rPr sz="1700" b="1" kern="0" spc="140" dirty="0">
                  <a:solidFill>
                    <a:srgbClr val="0070C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大于10^18的数怎么办？</a:t>
              </a:r>
              <a:endParaRPr lang="en-US" altLang="en-US" sz="1700" dirty="0"/>
            </a:p>
          </p:txBody>
        </p:sp>
      </p:grpSp>
      <p:sp>
        <p:nvSpPr>
          <p:cNvPr id="118" name="textbox 118"/>
          <p:cNvSpPr/>
          <p:nvPr/>
        </p:nvSpPr>
        <p:spPr>
          <a:xfrm>
            <a:off x="8983345" y="4448047"/>
            <a:ext cx="1848485" cy="793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1590" algn="l" rtl="0" eaLnBrk="0">
              <a:lnSpc>
                <a:spcPts val="3185"/>
              </a:lnSpc>
            </a:pP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long</a:t>
            </a:r>
            <a:r>
              <a:rPr sz="2300" b="1" kern="0" spc="1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300" b="1" kern="0" spc="-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long</a:t>
            </a:r>
            <a:endParaRPr lang="en-US" altLang="en-US" sz="23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1000"/>
              </a:lnSpc>
              <a:spcBef>
                <a:spcPts val="0"/>
              </a:spcBef>
            </a:pPr>
            <a:r>
              <a:rPr sz="17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最大数量级</a:t>
            </a:r>
            <a:r>
              <a:rPr sz="1700" kern="0" spc="17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10^18</a:t>
            </a:r>
            <a:endParaRPr lang="en-US" altLang="en-US" sz="1700" dirty="0"/>
          </a:p>
        </p:txBody>
      </p:sp>
      <p:sp>
        <p:nvSpPr>
          <p:cNvPr id="120" name="textbox 120"/>
          <p:cNvSpPr/>
          <p:nvPr/>
        </p:nvSpPr>
        <p:spPr>
          <a:xfrm>
            <a:off x="5565711" y="4448047"/>
            <a:ext cx="1718310" cy="793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7785" algn="l" rtl="0" eaLnBrk="0">
              <a:lnSpc>
                <a:spcPts val="3185"/>
              </a:lnSpc>
            </a:pP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endParaRPr lang="en-US" altLang="en-US" sz="23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1000"/>
              </a:lnSpc>
              <a:spcBef>
                <a:spcPts val="0"/>
              </a:spcBef>
            </a:pPr>
            <a:r>
              <a:rPr sz="17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最大数量级</a:t>
            </a:r>
            <a:r>
              <a:rPr sz="1700" kern="0" spc="18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10^9</a:t>
            </a:r>
            <a:endParaRPr lang="en-US" altLang="en-US" sz="1700" dirty="0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5306192" y="3923950"/>
            <a:ext cx="2187145" cy="543777"/>
            <a:chOff x="0" y="0"/>
            <a:chExt cx="2187145" cy="543777"/>
          </a:xfrm>
        </p:grpSpPr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187145" cy="543777"/>
            </a:xfrm>
            <a:prstGeom prst="rect">
              <a:avLst/>
            </a:prstGeom>
          </p:spPr>
        </p:pic>
        <p:sp>
          <p:nvSpPr>
            <p:cNvPr id="124" name="textbox 124"/>
            <p:cNvSpPr/>
            <p:nvPr/>
          </p:nvSpPr>
          <p:spPr>
            <a:xfrm>
              <a:off x="-12700" y="-12700"/>
              <a:ext cx="2212975" cy="58991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700" dirty="0"/>
            </a:p>
            <a:p>
              <a:pPr marL="537845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数的越界</a:t>
              </a:r>
              <a:endParaRPr lang="en-US" altLang="en-US" sz="1700" dirty="0"/>
            </a:p>
          </p:txBody>
        </p:sp>
      </p:grpSp>
      <p:grpSp>
        <p:nvGrpSpPr>
          <p:cNvPr id="14" name="group 14"/>
          <p:cNvGrpSpPr/>
          <p:nvPr/>
        </p:nvGrpSpPr>
        <p:grpSpPr>
          <a:xfrm rot="21600000">
            <a:off x="5306192" y="1824341"/>
            <a:ext cx="2187145" cy="537304"/>
            <a:chOff x="0" y="0"/>
            <a:chExt cx="2187145" cy="537304"/>
          </a:xfrm>
        </p:grpSpPr>
        <p:pic>
          <p:nvPicPr>
            <p:cNvPr id="126" name="picture 1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187145" cy="537304"/>
            </a:xfrm>
            <a:prstGeom prst="rect">
              <a:avLst/>
            </a:prstGeom>
          </p:spPr>
        </p:pic>
        <p:sp>
          <p:nvSpPr>
            <p:cNvPr id="128" name="textbox 128"/>
            <p:cNvSpPr/>
            <p:nvPr/>
          </p:nvSpPr>
          <p:spPr>
            <a:xfrm>
              <a:off x="-12700" y="-12700"/>
              <a:ext cx="2212975" cy="5835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</a:pPr>
              <a:endParaRPr lang="en-US" altLang="en-US" sz="700" dirty="0"/>
            </a:p>
            <a:p>
              <a:pPr marL="420370" algn="l" rtl="0" eaLnBrk="0">
                <a:lnSpc>
                  <a:spcPct val="91000"/>
                </a:lnSpc>
                <a:spcBef>
                  <a:spcPts val="5"/>
                </a:spcBef>
              </a:pPr>
              <a:r>
                <a:rPr sz="1700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有无符号数</a:t>
              </a:r>
              <a:endParaRPr lang="en-US" altLang="en-US" sz="1700" dirty="0"/>
            </a:p>
          </p:txBody>
        </p:sp>
      </p:grpSp>
      <p:sp>
        <p:nvSpPr>
          <p:cNvPr id="130" name="textbox 130"/>
          <p:cNvSpPr/>
          <p:nvPr/>
        </p:nvSpPr>
        <p:spPr>
          <a:xfrm>
            <a:off x="3377360" y="4249092"/>
            <a:ext cx="864235" cy="1356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660"/>
              </a:lnSpc>
            </a:pPr>
            <a:r>
              <a:rPr sz="20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bytes</a:t>
            </a:r>
            <a:endParaRPr lang="en-US" altLang="en-US" sz="2000" dirty="0"/>
          </a:p>
          <a:p>
            <a:pPr marL="15240" algn="l" rtl="0" eaLnBrk="0">
              <a:lnSpc>
                <a:spcPct val="162000"/>
              </a:lnSpc>
              <a:spcBef>
                <a:spcPts val="45"/>
              </a:spcBef>
            </a:pP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bytes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bytes</a:t>
            </a:r>
            <a:endParaRPr lang="en-US" altLang="en-US" sz="2000" dirty="0"/>
          </a:p>
        </p:txBody>
      </p:sp>
      <p:sp>
        <p:nvSpPr>
          <p:cNvPr id="132" name="textbox 132"/>
          <p:cNvSpPr/>
          <p:nvPr/>
        </p:nvSpPr>
        <p:spPr>
          <a:xfrm>
            <a:off x="828867" y="707421"/>
            <a:ext cx="2455545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基本数据类型</a:t>
            </a:r>
            <a:endParaRPr lang="en-US" altLang="en-US" sz="3200" dirty="0"/>
          </a:p>
        </p:txBody>
      </p:sp>
      <p:sp>
        <p:nvSpPr>
          <p:cNvPr id="134" name="textbox 13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  <p:sp>
        <p:nvSpPr>
          <p:cNvPr id="4" name="textbox 120"/>
          <p:cNvSpPr/>
          <p:nvPr>
            <p:custDataLst>
              <p:tags r:id="rId6"/>
            </p:custDataLst>
          </p:nvPr>
        </p:nvSpPr>
        <p:spPr>
          <a:xfrm>
            <a:off x="5565775" y="2691765"/>
            <a:ext cx="2160270" cy="7931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7785" algn="l" rtl="0" eaLnBrk="0">
              <a:lnSpc>
                <a:spcPct val="100000"/>
              </a:lnSpc>
            </a:pP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r>
              <a:rPr sz="16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(默认signed int )</a:t>
            </a:r>
            <a:endParaRPr sz="2300" b="1" kern="0" spc="-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−</a:t>
            </a:r>
            <a:r>
              <a:rPr lang="en-US"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2^31</a:t>
            </a:r>
            <a:r>
              <a:rPr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~ </a:t>
            </a:r>
            <a:r>
              <a:rPr lang="en-US"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2^31-1</a:t>
            </a:r>
            <a:endParaRPr sz="1700" kern="0" dirty="0">
              <a:solidFill>
                <a:srgbClr val="007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120"/>
          <p:cNvSpPr/>
          <p:nvPr>
            <p:custDataLst>
              <p:tags r:id="rId7"/>
            </p:custDataLst>
          </p:nvPr>
        </p:nvSpPr>
        <p:spPr>
          <a:xfrm>
            <a:off x="8983345" y="2691765"/>
            <a:ext cx="2382520" cy="793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7785" algn="l" rtl="0" eaLnBrk="0">
              <a:lnSpc>
                <a:spcPct val="100000"/>
              </a:lnSpc>
            </a:pPr>
            <a:endParaRPr lang="en-US" altLang="en-US" sz="1700" dirty="0"/>
          </a:p>
        </p:txBody>
      </p:sp>
      <p:sp>
        <p:nvSpPr>
          <p:cNvPr id="6" name="textbox 120"/>
          <p:cNvSpPr/>
          <p:nvPr>
            <p:custDataLst>
              <p:tags r:id="rId8"/>
            </p:custDataLst>
          </p:nvPr>
        </p:nvSpPr>
        <p:spPr>
          <a:xfrm>
            <a:off x="8983345" y="2691765"/>
            <a:ext cx="2160270" cy="7931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7785" algn="l" rtl="0" eaLnBrk="0">
              <a:lnSpc>
                <a:spcPct val="100000"/>
              </a:lnSpc>
            </a:pPr>
            <a:r>
              <a:rPr lang="en-US"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unsign</a:t>
            </a:r>
            <a:r>
              <a:rPr lang="en-US"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 </a:t>
            </a: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</a:t>
            </a:r>
            <a:endParaRPr sz="2300" b="1" kern="0" spc="-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rtl="0" eaLnBrk="0">
              <a:lnSpc>
                <a:spcPct val="100000"/>
              </a:lnSpc>
              <a:spcBef>
                <a:spcPts val="0"/>
              </a:spcBef>
            </a:pPr>
            <a:r>
              <a:rPr lang="en-US" sz="1700" kern="0" spc="-1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</a:t>
            </a:r>
            <a:r>
              <a:rPr lang="en-US" sz="1700" kern="0" dirty="0">
                <a:solidFill>
                  <a:srgbClr val="0070C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2^32-1</a:t>
            </a:r>
            <a:endParaRPr lang="en-US" sz="1700" kern="0" dirty="0">
              <a:solidFill>
                <a:srgbClr val="0070C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8" name="picture 1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757237" y="1464838"/>
            <a:ext cx="5488191" cy="4923007"/>
            <a:chOff x="0" y="0"/>
            <a:chExt cx="5488191" cy="4923007"/>
          </a:xfrm>
        </p:grpSpPr>
        <p:pic>
          <p:nvPicPr>
            <p:cNvPr id="140" name="picture 1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488191" cy="4923007"/>
            </a:xfrm>
            <a:prstGeom prst="rect">
              <a:avLst/>
            </a:prstGeom>
          </p:spPr>
        </p:pic>
        <p:pic>
          <p:nvPicPr>
            <p:cNvPr id="142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347857" y="1754204"/>
              <a:ext cx="1887603" cy="537303"/>
            </a:xfrm>
            <a:prstGeom prst="rect">
              <a:avLst/>
            </a:prstGeom>
          </p:spPr>
        </p:pic>
        <p:sp>
          <p:nvSpPr>
            <p:cNvPr id="144" name="textbox 144"/>
            <p:cNvSpPr/>
            <p:nvPr/>
          </p:nvSpPr>
          <p:spPr>
            <a:xfrm>
              <a:off x="486418" y="369379"/>
              <a:ext cx="4565015" cy="43662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" dirty="0"/>
            </a:p>
            <a:p>
              <a:pPr marL="1294765" algn="l" rtl="0" eaLnBrk="0">
                <a:lnSpc>
                  <a:spcPct val="100000"/>
                </a:lnSpc>
                <a:spcBef>
                  <a:spcPts val="0"/>
                </a:spcBef>
              </a:pPr>
              <a:r>
                <a:rPr sz="3900" b="1" kern="0" spc="1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浮点数</a:t>
              </a:r>
              <a:endParaRPr lang="en-US" altLang="en-US" sz="39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marL="257175" algn="l" rtl="0" eaLnBrk="0">
                <a:lnSpc>
                  <a:spcPct val="87000"/>
                </a:lnSpc>
                <a:spcBef>
                  <a:spcPts val="605"/>
                </a:spcBef>
              </a:pPr>
              <a:r>
                <a:rPr sz="2000" kern="0" spc="-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常见类型</a:t>
              </a:r>
              <a:endParaRPr lang="en-US" altLang="en-US" sz="2000" dirty="0"/>
            </a:p>
            <a:p>
              <a:pPr algn="l" rtl="0" eaLnBrk="0">
                <a:lnSpc>
                  <a:spcPct val="127000"/>
                </a:lnSpc>
              </a:pPr>
              <a:endParaRPr lang="en-US" altLang="en-US" sz="1000" dirty="0"/>
            </a:p>
            <a:p>
              <a:pPr algn="r" rtl="0" eaLnBrk="0">
                <a:lnSpc>
                  <a:spcPts val="3180"/>
                </a:lnSpc>
                <a:spcBef>
                  <a:spcPts val="700"/>
                </a:spcBef>
              </a:pPr>
              <a:r>
                <a:rPr sz="2300" b="1" kern="0" spc="-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long double</a:t>
              </a:r>
              <a:endParaRPr lang="en-US" altLang="en-US" sz="2300" dirty="0"/>
            </a:p>
            <a:p>
              <a:pPr marL="2849880" algn="l" rtl="0" eaLnBrk="0">
                <a:lnSpc>
                  <a:spcPts val="2380"/>
                </a:lnSpc>
              </a:pPr>
              <a:r>
                <a:rPr sz="17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</a:t>
              </a:r>
              <a:r>
                <a:rPr sz="1700" kern="0" spc="1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bytes</a:t>
              </a:r>
              <a:endParaRPr lang="en-US" altLang="en-US" sz="1700" dirty="0"/>
            </a:p>
            <a:p>
              <a:pPr algn="l" rtl="0" eaLnBrk="0">
                <a:lnSpc>
                  <a:spcPct val="118000"/>
                </a:lnSpc>
              </a:pPr>
              <a:endParaRPr lang="en-US" altLang="en-US" sz="1000" dirty="0"/>
            </a:p>
            <a:p>
              <a:pPr marL="474980" algn="l" rtl="0" eaLnBrk="0">
                <a:lnSpc>
                  <a:spcPct val="88000"/>
                </a:lnSpc>
                <a:spcBef>
                  <a:spcPts val="610"/>
                </a:spcBef>
              </a:pPr>
              <a:r>
                <a:rPr sz="2000" kern="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注意</a:t>
              </a:r>
              <a:endParaRPr lang="en-US" altLang="en-US" sz="2000" dirty="0"/>
            </a:p>
            <a:p>
              <a:pPr algn="l" rtl="0" eaLnBrk="0">
                <a:lnSpc>
                  <a:spcPct val="142000"/>
                </a:lnSpc>
              </a:pPr>
              <a:endParaRPr lang="en-US" altLang="en-US" sz="1000" dirty="0"/>
            </a:p>
            <a:p>
              <a:pPr marL="13970" algn="l" rtl="0" eaLnBrk="0">
                <a:lnSpc>
                  <a:spcPct val="83000"/>
                </a:lnSpc>
                <a:spcBef>
                  <a:spcPts val="450"/>
                </a:spcBef>
              </a:pPr>
              <a:r>
                <a:rPr sz="15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所有浮点数类型均为有符号数</a:t>
              </a:r>
              <a:endParaRPr lang="en-US" altLang="en-US" sz="1500" dirty="0"/>
            </a:p>
            <a:p>
              <a:pPr marL="13970" algn="l" rtl="0" eaLnBrk="0">
                <a:lnSpc>
                  <a:spcPts val="2530"/>
                </a:lnSpc>
              </a:pPr>
              <a:r>
                <a:rPr sz="15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浮点数类型不应用于逻辑判断</a:t>
              </a:r>
              <a:endParaRPr lang="en-US" altLang="en-US" sz="15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700" dirty="0"/>
            </a:p>
            <a:p>
              <a:pPr marL="12700" algn="l" rtl="0" eaLnBrk="0">
                <a:lnSpc>
                  <a:spcPct val="92000"/>
                </a:lnSpc>
                <a:spcBef>
                  <a:spcPts val="0"/>
                </a:spcBef>
              </a:pPr>
              <a:r>
                <a:rPr sz="1500" kern="0" spc="1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精度低的可以合法地向精度高的</a:t>
              </a:r>
              <a:r>
                <a:rPr sz="15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数据类型转化</a:t>
              </a:r>
              <a:endParaRPr lang="en-US" altLang="en-US" sz="1500" dirty="0"/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6180744" y="1464838"/>
            <a:ext cx="5486506" cy="4916149"/>
            <a:chOff x="0" y="0"/>
            <a:chExt cx="5486506" cy="4916149"/>
          </a:xfrm>
        </p:grpSpPr>
        <p:pic>
          <p:nvPicPr>
            <p:cNvPr id="146" name="picture 1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486506" cy="4916149"/>
            </a:xfrm>
            <a:prstGeom prst="rect">
              <a:avLst/>
            </a:prstGeom>
          </p:spPr>
        </p:pic>
        <p:pic>
          <p:nvPicPr>
            <p:cNvPr id="148" name="picture 1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344982" y="1754204"/>
              <a:ext cx="1890374" cy="537303"/>
            </a:xfrm>
            <a:prstGeom prst="rect">
              <a:avLst/>
            </a:prstGeom>
          </p:spPr>
        </p:pic>
        <p:pic>
          <p:nvPicPr>
            <p:cNvPr id="150" name="picture 1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344982" y="3261377"/>
              <a:ext cx="1890374" cy="537303"/>
            </a:xfrm>
            <a:prstGeom prst="rect">
              <a:avLst/>
            </a:prstGeom>
          </p:spPr>
        </p:pic>
        <p:sp>
          <p:nvSpPr>
            <p:cNvPr id="152" name="textbox 152"/>
            <p:cNvSpPr/>
            <p:nvPr/>
          </p:nvSpPr>
          <p:spPr>
            <a:xfrm>
              <a:off x="444210" y="372931"/>
              <a:ext cx="3449320" cy="42164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7000"/>
                </a:lnSpc>
              </a:pPr>
              <a:endParaRPr lang="en-US" altLang="en-US" sz="100" dirty="0"/>
            </a:p>
            <a:p>
              <a:pPr marL="1387475" algn="l" rtl="0" eaLnBrk="0">
                <a:lnSpc>
                  <a:spcPct val="94000"/>
                </a:lnSpc>
              </a:pPr>
              <a:r>
                <a:rPr sz="3900" b="1" kern="0" spc="2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bool型</a:t>
              </a:r>
              <a:endParaRPr lang="en-US" altLang="en-US" sz="39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marL="265430" algn="l" rtl="0" eaLnBrk="0">
                <a:lnSpc>
                  <a:spcPct val="87000"/>
                </a:lnSpc>
                <a:spcBef>
                  <a:spcPts val="600"/>
                </a:spcBef>
              </a:pPr>
              <a:r>
                <a:rPr sz="2000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遵循原则</a:t>
              </a:r>
              <a:endParaRPr lang="en-US" altLang="en-US" sz="2000" dirty="0"/>
            </a:p>
            <a:p>
              <a:pPr algn="l" rtl="0" eaLnBrk="0">
                <a:lnSpc>
                  <a:spcPct val="130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ct val="91000"/>
                </a:lnSpc>
                <a:spcBef>
                  <a:spcPts val="515"/>
                </a:spcBef>
              </a:pP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非零即真</a:t>
              </a:r>
              <a:endParaRPr lang="en-US" altLang="en-US" sz="17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marL="263525" algn="l" rtl="0" eaLnBrk="0">
                <a:lnSpc>
                  <a:spcPct val="88000"/>
                </a:lnSpc>
                <a:spcBef>
                  <a:spcPts val="605"/>
                </a:spcBef>
              </a:pPr>
              <a:r>
                <a:rPr sz="2000" kern="0" spc="-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赋值方式</a:t>
              </a:r>
              <a:endParaRPr lang="en-US" altLang="en-US" sz="2000" dirty="0"/>
            </a:p>
            <a:p>
              <a:pPr algn="l" rtl="0" eaLnBrk="0">
                <a:lnSpc>
                  <a:spcPct val="124000"/>
                </a:lnSpc>
              </a:pPr>
              <a:endParaRPr lang="en-US" altLang="en-US" sz="1000" dirty="0"/>
            </a:p>
            <a:p>
              <a:pPr marL="52070" algn="l" rtl="0" eaLnBrk="0">
                <a:lnSpc>
                  <a:spcPts val="2400"/>
                </a:lnSpc>
                <a:spcBef>
                  <a:spcPts val="515"/>
                </a:spcBef>
              </a:pP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false</a:t>
              </a:r>
              <a:r>
                <a:rPr sz="1700" kern="0" spc="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/ 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true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     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 / 其他</a:t>
              </a:r>
              <a:endParaRPr lang="en-US" altLang="en-US" sz="17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600" dirty="0"/>
            </a:p>
            <a:p>
              <a:pPr algn="r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逻辑表达式（必须是</a:t>
              </a:r>
              <a:r>
                <a:rPr sz="1700" kern="0" spc="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逻辑表达式）</a:t>
              </a:r>
              <a:endParaRPr lang="en-US" altLang="en-US" sz="1700" dirty="0"/>
            </a:p>
          </p:txBody>
        </p:sp>
      </p:grpSp>
      <p:sp>
        <p:nvSpPr>
          <p:cNvPr id="154" name="textbox 154"/>
          <p:cNvSpPr/>
          <p:nvPr/>
        </p:nvSpPr>
        <p:spPr>
          <a:xfrm>
            <a:off x="828867" y="707421"/>
            <a:ext cx="2455545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基本数据类型</a:t>
            </a:r>
            <a:endParaRPr lang="en-US" altLang="en-US" sz="3200" dirty="0"/>
          </a:p>
        </p:txBody>
      </p:sp>
      <p:sp>
        <p:nvSpPr>
          <p:cNvPr id="156" name="textbox 156"/>
          <p:cNvSpPr/>
          <p:nvPr/>
        </p:nvSpPr>
        <p:spPr>
          <a:xfrm>
            <a:off x="2510180" y="3836289"/>
            <a:ext cx="1033780" cy="732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9210" algn="l" rtl="0" eaLnBrk="0">
              <a:lnSpc>
                <a:spcPts val="3180"/>
              </a:lnSpc>
            </a:pP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double</a:t>
            </a:r>
            <a:endParaRPr lang="en-US" altLang="en-US" sz="2300" dirty="0"/>
          </a:p>
          <a:p>
            <a:pPr marL="12700" algn="l" rtl="0" eaLnBrk="0">
              <a:lnSpc>
                <a:spcPts val="2380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bytes</a:t>
            </a:r>
            <a:endParaRPr lang="en-US" altLang="en-US" sz="1700" dirty="0"/>
          </a:p>
        </p:txBody>
      </p:sp>
      <p:sp>
        <p:nvSpPr>
          <p:cNvPr id="158" name="textbox 158"/>
          <p:cNvSpPr/>
          <p:nvPr/>
        </p:nvSpPr>
        <p:spPr>
          <a:xfrm>
            <a:off x="1200175" y="3836289"/>
            <a:ext cx="779780" cy="732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1435" algn="l" rtl="0" eaLnBrk="0">
              <a:lnSpc>
                <a:spcPts val="3180"/>
              </a:lnSpc>
            </a:pPr>
            <a:r>
              <a:rPr sz="2300" b="1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</a:t>
            </a:r>
            <a:endParaRPr lang="en-US" altLang="en-US" sz="2300" dirty="0"/>
          </a:p>
          <a:p>
            <a:pPr marL="12700" algn="l" rtl="0" eaLnBrk="0">
              <a:lnSpc>
                <a:spcPts val="2380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bytes</a:t>
            </a:r>
            <a:endParaRPr lang="en-US" altLang="en-US" sz="1700" dirty="0"/>
          </a:p>
        </p:txBody>
      </p:sp>
      <p:sp>
        <p:nvSpPr>
          <p:cNvPr id="160" name="textbox 160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4" name="picture 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7237" y="1464838"/>
            <a:ext cx="7748116" cy="4923007"/>
          </a:xfrm>
          <a:prstGeom prst="rect">
            <a:avLst/>
          </a:prstGeom>
        </p:spPr>
      </p:pic>
      <p:sp>
        <p:nvSpPr>
          <p:cNvPr id="168" name="textbox 168"/>
          <p:cNvSpPr/>
          <p:nvPr/>
        </p:nvSpPr>
        <p:spPr>
          <a:xfrm>
            <a:off x="1276565" y="3157984"/>
            <a:ext cx="5420995" cy="2919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89230" algn="l" rtl="0" eaLnBrk="0">
              <a:lnSpc>
                <a:spcPct val="87000"/>
              </a:lnSpc>
            </a:pP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基本操作</a:t>
            </a:r>
            <a:endParaRPr lang="en-US" altLang="en-US" sz="2000" dirty="0"/>
          </a:p>
          <a:p>
            <a:pPr algn="l" rtl="0" eaLnBrk="0">
              <a:lnSpc>
                <a:spcPct val="191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8000"/>
              </a:lnSpc>
              <a:spcBef>
                <a:spcPts val="515"/>
              </a:spcBef>
            </a:pPr>
            <a:r>
              <a:rPr sz="17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下标访问，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与数组类似</a:t>
            </a:r>
            <a:endParaRPr lang="en-US" altLang="en-US" sz="1700" dirty="0"/>
          </a:p>
          <a:p>
            <a:pPr marL="12700" algn="l" rtl="0" eaLnBrk="0">
              <a:lnSpc>
                <a:spcPct val="99000"/>
              </a:lnSpc>
              <a:spcBef>
                <a:spcPts val="1240"/>
              </a:spcBef>
            </a:pPr>
            <a:r>
              <a:rPr sz="1700" b="1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字符串拼接，</a:t>
            </a:r>
            <a:r>
              <a:rPr sz="1700" kern="0" spc="-3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直接使</a:t>
            </a: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用‘ + ’运算符</a:t>
            </a:r>
            <a:endParaRPr lang="en-US" altLang="en-US" sz="1700" dirty="0"/>
          </a:p>
          <a:p>
            <a:pPr marL="12700" algn="l" rtl="0" eaLnBrk="0">
              <a:lnSpc>
                <a:spcPts val="2390"/>
              </a:lnSpc>
              <a:spcBef>
                <a:spcPts val="895"/>
              </a:spcBef>
            </a:pPr>
            <a:r>
              <a:rPr sz="1700" b="1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求取元素个数(≠数据大小)，</a:t>
            </a:r>
            <a:r>
              <a:rPr sz="1700" kern="0" spc="-3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) 成员函数</a:t>
            </a:r>
            <a:endParaRPr lang="en-US" altLang="en-US" sz="1700" dirty="0"/>
          </a:p>
          <a:p>
            <a:pPr marL="12700" algn="l" rtl="0" eaLnBrk="0">
              <a:lnSpc>
                <a:spcPct val="157000"/>
              </a:lnSpc>
              <a:spcBef>
                <a:spcPts val="5"/>
              </a:spcBef>
            </a:pPr>
            <a:r>
              <a:rPr sz="1700" b="1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子串截取，</a:t>
            </a:r>
            <a:r>
              <a:rPr sz="1700" kern="0" spc="-3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substr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begin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) 成员函数       </a:t>
            </a:r>
            <a:r>
              <a:rPr sz="1700" b="1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子串查询，</a:t>
            </a:r>
            <a:r>
              <a:rPr sz="1700" kern="0" spc="-3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find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s1 )成员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en-US" altLang="en-US" sz="17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12700" algn="l" rtl="0" eaLnBrk="0">
              <a:lnSpc>
                <a:spcPts val="2390"/>
              </a:lnSpc>
              <a:spcBef>
                <a:spcPts val="0"/>
              </a:spcBef>
            </a:pPr>
            <a:r>
              <a:rPr sz="1700" b="1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子串替换，</a:t>
            </a:r>
            <a:r>
              <a:rPr sz="1700" kern="0" spc="-3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 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replace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begin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num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s1)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成员函数</a:t>
            </a:r>
            <a:endParaRPr lang="en-US" altLang="en-US" sz="1700" dirty="0"/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8649182" y="3606901"/>
            <a:ext cx="3018015" cy="2771863"/>
            <a:chOff x="0" y="0"/>
            <a:chExt cx="3018015" cy="2771863"/>
          </a:xfrm>
        </p:grpSpPr>
        <p:pic>
          <p:nvPicPr>
            <p:cNvPr id="170" name="picture 1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018015" cy="2771863"/>
            </a:xfrm>
            <a:prstGeom prst="rect">
              <a:avLst/>
            </a:prstGeom>
          </p:spPr>
        </p:pic>
        <p:sp>
          <p:nvSpPr>
            <p:cNvPr id="172" name="textbox 172"/>
            <p:cNvSpPr/>
            <p:nvPr/>
          </p:nvSpPr>
          <p:spPr>
            <a:xfrm>
              <a:off x="-12700" y="-12700"/>
              <a:ext cx="3043554" cy="279781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</a:pPr>
              <a:endParaRPr lang="en-US" altLang="en-US" sz="900" dirty="0"/>
            </a:p>
            <a:p>
              <a:pPr marL="720090" algn="l" rtl="0" eaLnBrk="0">
                <a:lnSpc>
                  <a:spcPct val="73000"/>
                </a:lnSpc>
                <a:spcBef>
                  <a:spcPts val="0"/>
                </a:spcBef>
              </a:pPr>
              <a:r>
                <a:rPr sz="3500" b="1" kern="0" spc="-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size</a:t>
              </a:r>
              <a:r>
                <a:rPr sz="3500" kern="0" spc="-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3500" b="1" kern="0" spc="-1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t</a:t>
              </a:r>
              <a:endParaRPr lang="en-US" altLang="en-US" sz="3500" dirty="0"/>
            </a:p>
            <a:p>
              <a:pPr marL="1605280" algn="l" rtl="0" eaLnBrk="0">
                <a:lnSpc>
                  <a:spcPts val="615"/>
                </a:lnSpc>
              </a:pPr>
              <a:r>
                <a:rPr sz="3500" b="1" kern="0" spc="25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_</a:t>
              </a:r>
              <a:endParaRPr lang="en-US" altLang="en-US" sz="35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marL="212090" algn="l" rtl="0" eaLnBrk="0">
                <a:lnSpc>
                  <a:spcPct val="83000"/>
                </a:lnSpc>
                <a:spcBef>
                  <a:spcPts val="515"/>
                </a:spcBef>
              </a:pPr>
              <a:r>
                <a:rPr sz="1700" kern="0" spc="9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 本质为无符号整数</a:t>
              </a:r>
              <a:endParaRPr lang="en-US" altLang="en-US" sz="1700" dirty="0"/>
            </a:p>
            <a:p>
              <a:pPr marL="212090" algn="l" rtl="0" eaLnBrk="0">
                <a:lnSpc>
                  <a:spcPts val="3550"/>
                </a:lnSpc>
              </a:pP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 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sizeof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 ) 和</a:t>
              </a:r>
              <a:r>
                <a:rPr sz="1700" kern="0" spc="1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size</a:t>
              </a:r>
              <a:r>
                <a:rPr sz="1700" kern="0" spc="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 )</a:t>
              </a:r>
              <a:endParaRPr lang="en-US" altLang="en-US" sz="1700" dirty="0"/>
            </a:p>
            <a:p>
              <a:pPr marL="212090" algn="l" rtl="0" eaLnBrk="0">
                <a:lnSpc>
                  <a:spcPts val="2755"/>
                </a:lnSpc>
              </a:pP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 循环中的坑点</a:t>
              </a:r>
              <a:endParaRPr lang="en-US" altLang="en-US" sz="17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8650915" y="1464704"/>
            <a:ext cx="3016282" cy="1967344"/>
            <a:chOff x="0" y="0"/>
            <a:chExt cx="3016282" cy="1967344"/>
          </a:xfrm>
        </p:grpSpPr>
        <p:pic>
          <p:nvPicPr>
            <p:cNvPr id="174" name="picture 1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016282" cy="1967344"/>
            </a:xfrm>
            <a:prstGeom prst="rect">
              <a:avLst/>
            </a:prstGeom>
          </p:spPr>
        </p:pic>
        <p:sp>
          <p:nvSpPr>
            <p:cNvPr id="176" name="textbox 176"/>
            <p:cNvSpPr/>
            <p:nvPr/>
          </p:nvSpPr>
          <p:spPr>
            <a:xfrm>
              <a:off x="185071" y="166737"/>
              <a:ext cx="1986279" cy="1492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8000"/>
                </a:lnSpc>
              </a:pPr>
              <a:endParaRPr lang="en-US" altLang="en-US" sz="100" dirty="0"/>
            </a:p>
            <a:p>
              <a:pPr marL="681355" algn="l" rtl="0" eaLnBrk="0">
                <a:lnSpc>
                  <a:spcPct val="84000"/>
                </a:lnSpc>
              </a:pPr>
              <a:r>
                <a:rPr sz="3500" b="1" kern="0" spc="28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auto</a:t>
              </a:r>
              <a:endParaRPr lang="en-US" altLang="en-US" sz="35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ct val="83000"/>
                </a:lnSpc>
                <a:spcBef>
                  <a:spcPts val="520"/>
                </a:spcBef>
              </a:pP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</a:t>
              </a:r>
              <a:r>
                <a:rPr sz="1700" kern="0" spc="2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自动匹配数据类型</a:t>
              </a:r>
              <a:endParaRPr lang="en-US" altLang="en-US" sz="1700" dirty="0"/>
            </a:p>
            <a:p>
              <a:pPr marL="12700" algn="l" rtl="0" eaLnBrk="0">
                <a:lnSpc>
                  <a:spcPts val="3030"/>
                </a:lnSpc>
              </a:pPr>
              <a:r>
                <a:rPr sz="1700" kern="0" spc="8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· 用于循环遍历</a:t>
              </a:r>
              <a:endParaRPr lang="en-US" altLang="en-US" sz="1700" dirty="0"/>
            </a:p>
          </p:txBody>
        </p:sp>
      </p:grpSp>
      <p:sp>
        <p:nvSpPr>
          <p:cNvPr id="178" name="textbox 178"/>
          <p:cNvSpPr/>
          <p:nvPr/>
        </p:nvSpPr>
        <p:spPr>
          <a:xfrm>
            <a:off x="1451512" y="1830158"/>
            <a:ext cx="3369309" cy="655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965"/>
              </a:lnSpc>
            </a:pPr>
            <a:r>
              <a:rPr sz="3900" b="1" kern="0" spc="19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字符串</a:t>
            </a:r>
            <a:r>
              <a:rPr sz="3900" kern="0" spc="19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string</a:t>
            </a:r>
            <a:endParaRPr lang="en-US" altLang="en-US" sz="3900" dirty="0"/>
          </a:p>
        </p:txBody>
      </p:sp>
      <p:sp>
        <p:nvSpPr>
          <p:cNvPr id="180" name="textbox 180"/>
          <p:cNvSpPr/>
          <p:nvPr/>
        </p:nvSpPr>
        <p:spPr>
          <a:xfrm>
            <a:off x="828867" y="707421"/>
            <a:ext cx="2455545" cy="4737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32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基本数据类型</a:t>
            </a:r>
            <a:endParaRPr lang="en-US" altLang="en-US" sz="3200" dirty="0"/>
          </a:p>
        </p:txBody>
      </p:sp>
      <p:sp>
        <p:nvSpPr>
          <p:cNvPr id="182" name="textbox 182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88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42532" y="2377719"/>
            <a:ext cx="2779903" cy="1785442"/>
          </a:xfrm>
          <a:prstGeom prst="rect">
            <a:avLst/>
          </a:prstGeom>
        </p:spPr>
      </p:pic>
      <p:pic>
        <p:nvPicPr>
          <p:cNvPr id="190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15928" y="2477909"/>
            <a:ext cx="1215809" cy="1073467"/>
          </a:xfrm>
          <a:prstGeom prst="rect">
            <a:avLst/>
          </a:prstGeom>
        </p:spPr>
      </p:pic>
      <p:sp>
        <p:nvSpPr>
          <p:cNvPr id="192" name="textbox 192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5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@</a:t>
            </a:r>
            <a:r>
              <a:rPr sz="1700" kern="0" spc="6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700" kern="0" spc="0" dirty="0">
                <a:solidFill>
                  <a:srgbClr val="7F7F7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zzw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6" name="picture 1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21600000">
            <a:off x="4956402" y="1464838"/>
            <a:ext cx="6089856" cy="4916149"/>
            <a:chOff x="0" y="0"/>
            <a:chExt cx="6089856" cy="4916149"/>
          </a:xfrm>
        </p:grpSpPr>
        <p:pic>
          <p:nvPicPr>
            <p:cNvPr id="198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6089856" cy="4916149"/>
            </a:xfrm>
            <a:prstGeom prst="rect">
              <a:avLst/>
            </a:prstGeom>
          </p:spPr>
        </p:pic>
        <p:pic>
          <p:nvPicPr>
            <p:cNvPr id="200" name="picture 2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60463" y="2218180"/>
              <a:ext cx="1890375" cy="543777"/>
            </a:xfrm>
            <a:prstGeom prst="rect">
              <a:avLst/>
            </a:prstGeom>
          </p:spPr>
        </p:pic>
        <p:pic>
          <p:nvPicPr>
            <p:cNvPr id="202" name="picture 2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315575" y="3618539"/>
              <a:ext cx="1887604" cy="537303"/>
            </a:xfrm>
            <a:prstGeom prst="rect">
              <a:avLst/>
            </a:prstGeom>
          </p:spPr>
        </p:pic>
        <p:sp>
          <p:nvSpPr>
            <p:cNvPr id="204" name="textbox 204"/>
            <p:cNvSpPr/>
            <p:nvPr/>
          </p:nvSpPr>
          <p:spPr>
            <a:xfrm>
              <a:off x="339447" y="370901"/>
              <a:ext cx="4848225" cy="40805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000"/>
                </a:lnSpc>
              </a:pPr>
              <a:endParaRPr lang="en-US" altLang="en-US" sz="100" dirty="0"/>
            </a:p>
            <a:p>
              <a:pPr marL="497840" algn="l" rtl="0" eaLnBrk="0">
                <a:lnSpc>
                  <a:spcPct val="100000"/>
                </a:lnSpc>
              </a:pPr>
              <a:r>
                <a:rPr sz="3900" b="1" kern="0" spc="13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小数点</a:t>
              </a:r>
              <a:endParaRPr lang="en-US" altLang="en-US" sz="39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marL="12700" algn="l" rtl="0" eaLnBrk="0">
                <a:lnSpc>
                  <a:spcPts val="2120"/>
                </a:lnSpc>
                <a:spcBef>
                  <a:spcPts val="510"/>
                </a:spcBef>
              </a:pPr>
              <a:r>
                <a:rPr sz="1700" b="1" kern="0" spc="13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要求保留N位小数点？</a:t>
              </a:r>
              <a:endParaRPr lang="en-US" altLang="en-US" sz="1700" dirty="0"/>
            </a:p>
            <a:p>
              <a:pPr algn="l" rtl="0" eaLnBrk="0">
                <a:lnSpc>
                  <a:spcPct val="154000"/>
                </a:lnSpc>
              </a:pPr>
              <a:endParaRPr lang="en-US" altLang="en-US" sz="1000" dirty="0"/>
            </a:p>
            <a:p>
              <a:pPr marL="490855" algn="l" rtl="0" eaLnBrk="0">
                <a:lnSpc>
                  <a:spcPct val="80000"/>
                </a:lnSpc>
                <a:spcBef>
                  <a:spcPts val="700"/>
                </a:spcBef>
              </a:pPr>
              <a:r>
                <a:rPr sz="2300" b="1" kern="0" spc="-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cout</a:t>
              </a:r>
              <a:endParaRPr lang="en-US" altLang="en-US" sz="2300" dirty="0"/>
            </a:p>
            <a:p>
              <a:pPr marL="27305" algn="l" rtl="0" eaLnBrk="0">
                <a:lnSpc>
                  <a:spcPts val="2390"/>
                </a:lnSpc>
                <a:spcBef>
                  <a:spcPts val="745"/>
                </a:spcBef>
              </a:pPr>
              <a:r>
                <a:rPr sz="1700" b="1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头文件 #incl</a:t>
              </a:r>
              <a:r>
                <a:rPr sz="1700" b="1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ude&lt;iomanip&gt;</a:t>
              </a:r>
              <a:endParaRPr lang="en-US" altLang="en-US" sz="1700" dirty="0"/>
            </a:p>
            <a:p>
              <a:pPr marL="17780" algn="l" rtl="0" eaLnBrk="0">
                <a:lnSpc>
                  <a:spcPts val="2390"/>
                </a:lnSpc>
                <a:spcBef>
                  <a:spcPts val="260"/>
                </a:spcBef>
              </a:pPr>
              <a:r>
                <a:rPr sz="1700" kern="0" spc="-3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cout  &lt;&lt;  fixed  &lt;&lt;  se</a:t>
              </a:r>
              <a:r>
                <a:rPr sz="1700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tprecision(N)</a:t>
              </a:r>
              <a:r>
                <a:rPr sz="1700" kern="0" spc="7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&lt;&lt;</a:t>
              </a:r>
              <a:r>
                <a:rPr sz="1700" kern="0" spc="1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4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number;</a:t>
              </a:r>
              <a:endParaRPr lang="en-US" altLang="en-US" sz="17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marL="447040" algn="l" rtl="0" eaLnBrk="0">
                <a:lnSpc>
                  <a:spcPts val="3185"/>
                </a:lnSpc>
                <a:spcBef>
                  <a:spcPts val="700"/>
                </a:spcBef>
              </a:pPr>
              <a:r>
                <a:rPr sz="23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printf</a:t>
              </a:r>
              <a:endParaRPr lang="en-US" altLang="en-US" sz="23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900" dirty="0"/>
            </a:p>
            <a:p>
              <a:pPr marL="89535" algn="l" rtl="0" eaLnBrk="0">
                <a:lnSpc>
                  <a:spcPts val="2390"/>
                </a:lnSpc>
                <a:spcBef>
                  <a:spcPts val="5"/>
                </a:spcBef>
              </a:pPr>
              <a:r>
                <a:rPr sz="17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占位符实现 (%.</a:t>
              </a:r>
              <a:r>
                <a:rPr sz="1700" kern="0" spc="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nf</a:t>
              </a:r>
              <a:r>
                <a:rPr sz="1700" kern="0" spc="2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)</a:t>
              </a:r>
              <a:endParaRPr lang="en-US" altLang="en-US" sz="17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758391" y="1464838"/>
            <a:ext cx="3918810" cy="4916149"/>
            <a:chOff x="0" y="0"/>
            <a:chExt cx="3918810" cy="4916149"/>
          </a:xfrm>
        </p:grpSpPr>
        <p:pic>
          <p:nvPicPr>
            <p:cNvPr id="206" name="picture 20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3918810" cy="4916149"/>
            </a:xfrm>
            <a:prstGeom prst="rect">
              <a:avLst/>
            </a:prstGeom>
          </p:spPr>
        </p:pic>
        <p:pic>
          <p:nvPicPr>
            <p:cNvPr id="208" name="picture 2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346703" y="2899440"/>
              <a:ext cx="1887603" cy="537303"/>
            </a:xfrm>
            <a:prstGeom prst="rect">
              <a:avLst/>
            </a:prstGeom>
          </p:spPr>
        </p:pic>
        <p:sp>
          <p:nvSpPr>
            <p:cNvPr id="210" name="textbox 210"/>
            <p:cNvSpPr/>
            <p:nvPr/>
          </p:nvSpPr>
          <p:spPr>
            <a:xfrm>
              <a:off x="337542" y="371916"/>
              <a:ext cx="2764789" cy="34397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lang="en-US" altLang="en-US" sz="100" dirty="0"/>
            </a:p>
            <a:p>
              <a:pPr marL="303530" algn="l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3900" b="1" kern="0" spc="60" dirty="0"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进制转化</a:t>
              </a:r>
              <a:endParaRPr lang="en-US" altLang="en-US" sz="39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12700" indent="15240" algn="l" rtl="0" eaLnBrk="0">
                <a:lnSpc>
                  <a:spcPct val="116000"/>
                </a:lnSpc>
                <a:spcBef>
                  <a:spcPts val="520"/>
                </a:spcBef>
              </a:pPr>
              <a:r>
                <a:rPr sz="1700" b="1" kern="0" spc="7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以某一进制输入的数，要求</a:t>
              </a:r>
              <a:r>
                <a:rPr sz="1700" kern="0" spc="4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1700" b="1" kern="0" spc="7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转化为其他进制数并输出？</a:t>
              </a:r>
              <a:endParaRPr lang="en-US" altLang="en-US" sz="17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marL="490220" algn="l" rtl="0" eaLnBrk="0">
                <a:lnSpc>
                  <a:spcPts val="3185"/>
                </a:lnSpc>
                <a:spcBef>
                  <a:spcPts val="695"/>
                </a:spcBef>
              </a:pPr>
              <a:r>
                <a:rPr sz="2300" b="1" kern="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printf</a:t>
              </a:r>
              <a:endParaRPr lang="en-US" altLang="en-US" sz="23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400" dirty="0"/>
            </a:p>
            <a:p>
              <a:pPr algn="l" rtl="0" eaLnBrk="0">
                <a:lnSpc>
                  <a:spcPct val="11000"/>
                </a:lnSpc>
              </a:pPr>
              <a:endParaRPr lang="en-US" altLang="en-US" sz="100" dirty="0"/>
            </a:p>
            <a:p>
              <a:pPr marL="77470" algn="l" rtl="0" eaLnBrk="0">
                <a:lnSpc>
                  <a:spcPts val="2390"/>
                </a:lnSpc>
              </a:pP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输入输出</a:t>
              </a:r>
              <a:r>
                <a:rPr sz="1700" kern="0" spc="6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    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%d</a:t>
              </a:r>
              <a:r>
                <a:rPr sz="1700" kern="0" spc="25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%x</a:t>
              </a:r>
              <a:r>
                <a:rPr sz="1700" kern="0" spc="50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700" kern="0" spc="-10" dirty="0">
                  <a:solidFill>
                    <a:srgbClr val="00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%o</a:t>
              </a:r>
              <a:endParaRPr lang="en-US" altLang="en-US" sz="1700" dirty="0"/>
            </a:p>
          </p:txBody>
        </p:sp>
      </p:grpSp>
      <p:sp>
        <p:nvSpPr>
          <p:cNvPr id="212" name="textbox 212"/>
          <p:cNvSpPr/>
          <p:nvPr/>
        </p:nvSpPr>
        <p:spPr>
          <a:xfrm>
            <a:off x="719175" y="704979"/>
            <a:ext cx="1651635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输入输出</a:t>
            </a:r>
            <a:endParaRPr lang="en-US" altLang="en-US" sz="3200" dirty="0"/>
          </a:p>
        </p:txBody>
      </p:sp>
      <p:sp>
        <p:nvSpPr>
          <p:cNvPr id="214" name="textbox 214"/>
          <p:cNvSpPr/>
          <p:nvPr/>
        </p:nvSpPr>
        <p:spPr>
          <a:xfrm>
            <a:off x="11166983" y="6501904"/>
            <a:ext cx="694055" cy="328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390"/>
              </a:lnSpc>
            </a:pPr>
            <a:r>
              <a:rPr sz="1700" kern="0" spc="-10" dirty="0">
                <a:solidFill>
                  <a:srgbClr val="7F7F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 zzw</a:t>
            </a:r>
            <a:endParaRPr lang="en-US" altLang="en-US" sz="17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d27592db-6d3e-4bd4-bc57-c1f312566b9d"/>
  <p:tag name="COMMONDATA" val="eyJoZGlkIjoiMDQ4NjdlODAwNTE0NzIxNDAxY2Q3MWExNTMxNmU4MGE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6537</Words>
  <Application>WPS 演示</Application>
  <PresentationFormat/>
  <Paragraphs>1046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Times New Roman</vt:lpstr>
      <vt:lpstr>微软雅黑</vt:lpstr>
      <vt:lpstr>Arial</vt:lpstr>
      <vt:lpstr>Arial Unicode MS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张富</cp:lastModifiedBy>
  <cp:revision>3</cp:revision>
  <dcterms:created xsi:type="dcterms:W3CDTF">2023-11-19T10:15:00Z</dcterms:created>
  <dcterms:modified xsi:type="dcterms:W3CDTF">2023-11-19T10:34:26Z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2023-11-20T01:56:42Z</vt:filetime>
  </property>
  <property fmtid="{D5CDD505-2E9C-101B-9397-08002B2CF9AE}" pid="4" name="ICV">
    <vt:lpwstr>C527375389144EA5A24C0C8F5A697EF1_12</vt:lpwstr>
  </property>
  <property fmtid="{D5CDD505-2E9C-101B-9397-08002B2CF9AE}" pid="5" name="KSOProductBuildVer">
    <vt:lpwstr>2052-11.1.0.15319</vt:lpwstr>
  </property>
</Properties>
</file>